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4" r:id="rId8"/>
    <p:sldId id="265" r:id="rId9"/>
    <p:sldId id="266" r:id="rId10"/>
    <p:sldId id="267" r:id="rId11"/>
    <p:sldId id="268" r:id="rId12"/>
    <p:sldId id="269" r:id="rId13"/>
    <p:sldId id="270" r:id="rId14"/>
    <p:sldId id="271" r:id="rId15"/>
    <p:sldId id="272" r:id="rId16"/>
    <p:sldId id="273" r:id="rId17"/>
    <p:sldId id="287" r:id="rId18"/>
    <p:sldId id="274" r:id="rId19"/>
    <p:sldId id="285" r:id="rId20"/>
    <p:sldId id="288" r:id="rId21"/>
    <p:sldId id="286" r:id="rId22"/>
    <p:sldId id="275" r:id="rId23"/>
    <p:sldId id="276" r:id="rId24"/>
    <p:sldId id="277" r:id="rId25"/>
    <p:sldId id="284" r:id="rId26"/>
    <p:sldId id="278" r:id="rId27"/>
    <p:sldId id="279" r:id="rId28"/>
    <p:sldId id="280" r:id="rId29"/>
    <p:sldId id="281" r:id="rId30"/>
    <p:sldId id="282" r:id="rId31"/>
    <p:sldId id="283" r:id="rId32"/>
  </p:sldIdLst>
  <p:sldSz cx="9144000" cy="5143500" type="screen16x9"/>
  <p:notesSz cx="6858000" cy="9144000"/>
  <p:embeddedFontLst>
    <p:embeddedFont>
      <p:font typeface="Roboto" panose="020B0604020202020204" charset="0"/>
      <p:regular r:id="rId34"/>
      <p:bold r:id="rId35"/>
      <p:italic r:id="rId36"/>
      <p:boldItalic r:id="rId37"/>
    </p:embeddedFont>
    <p:embeddedFont>
      <p:font typeface="Georgia" panose="02040502050405020303" pitchFamily="18" charset="0"/>
      <p:regular r:id="rId38"/>
      <p:bold r:id="rId39"/>
      <p:italic r:id="rId40"/>
      <p:boldItalic r:id="rId41"/>
    </p:embeddedFont>
    <p:embeddedFont>
      <p:font typeface="Source Code Pro" panose="020B0604020202020204" charset="0"/>
      <p:regular r:id="rId42"/>
      <p:bold r:id="rId43"/>
      <p:italic r:id="rId44"/>
      <p:boldItalic r:id="rId45"/>
    </p:embeddedFont>
    <p:embeddedFont>
      <p:font typeface="Amatic SC" panose="020B0604020202020204" charset="-79"/>
      <p:regular r:id="rId46"/>
      <p:bold r:id="rId47"/>
    </p:embeddedFont>
    <p:embeddedFont>
      <p:font typeface="Verdana" panose="020B0604030504040204" pitchFamily="34" charset="0"/>
      <p:regular r:id="rId48"/>
      <p:bold r:id="rId49"/>
      <p:italic r:id="rId50"/>
      <p:boldItalic r:id="rId51"/>
    </p:embeddedFont>
    <p:embeddedFont>
      <p:font typeface="Playfair Display"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AC32D9-6619-4F30-9B66-98DA9A106F28}">
  <a:tblStyle styleId="{06AC32D9-6619-4F30-9B66-98DA9A106F2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91304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ottchildren.org/profile/4156/melissa-kaye-cousino-hood-phd"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831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38e4a36f0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38e4a36f0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33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38e4a36f0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38e4a36f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621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38e4a36f0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38e4a36f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92100" marR="292100" lvl="0" indent="0" algn="l" rtl="0">
              <a:lnSpc>
                <a:spcPct val="115000"/>
              </a:lnSpc>
              <a:spcBef>
                <a:spcPts val="0"/>
              </a:spcBef>
              <a:spcAft>
                <a:spcPts val="0"/>
              </a:spcAft>
              <a:buClr>
                <a:schemeClr val="dk1"/>
              </a:buClr>
              <a:buSzPts val="1100"/>
              <a:buFont typeface="Arial"/>
              <a:buNone/>
            </a:pPr>
            <a:r>
              <a:rPr lang="en" sz="1800" b="1" i="1">
                <a:solidFill>
                  <a:srgbClr val="003479"/>
                </a:solidFill>
              </a:rPr>
              <a:t>changing our emotions</a:t>
            </a:r>
            <a:endParaRPr sz="1800" b="1" i="1">
              <a:solidFill>
                <a:srgbClr val="003479"/>
              </a:solidFill>
            </a:endParaRPr>
          </a:p>
          <a:p>
            <a:pPr marL="292100" marR="292100" lvl="0" indent="0" algn="l" rtl="0">
              <a:lnSpc>
                <a:spcPct val="115000"/>
              </a:lnSpc>
              <a:spcBef>
                <a:spcPts val="0"/>
              </a:spcBef>
              <a:spcAft>
                <a:spcPts val="0"/>
              </a:spcAft>
              <a:buClr>
                <a:schemeClr val="dk1"/>
              </a:buClr>
              <a:buSzPts val="1100"/>
              <a:buFont typeface="Arial"/>
              <a:buNone/>
            </a:pPr>
            <a:r>
              <a:rPr lang="en" sz="1400" b="1">
                <a:solidFill>
                  <a:srgbClr val="AAB300"/>
                </a:solidFill>
              </a:rPr>
              <a:t>IS MY RESPONSE WARRANTED?</a:t>
            </a:r>
            <a:endParaRPr sz="1400" b="1">
              <a:solidFill>
                <a:srgbClr val="AAB300"/>
              </a:solidFill>
            </a:endParaRPr>
          </a:p>
          <a:p>
            <a:pPr marL="292100" marR="292100" lvl="0" indent="0" algn="l" rtl="0">
              <a:lnSpc>
                <a:spcPct val="115000"/>
              </a:lnSpc>
              <a:spcBef>
                <a:spcPts val="1400"/>
              </a:spcBef>
              <a:spcAft>
                <a:spcPts val="0"/>
              </a:spcAft>
              <a:buClr>
                <a:schemeClr val="dk1"/>
              </a:buClr>
              <a:buSzPts val="1100"/>
              <a:buFont typeface="Arial"/>
              <a:buNone/>
            </a:pPr>
            <a:r>
              <a:rPr lang="en" sz="1200">
                <a:solidFill>
                  <a:schemeClr val="dk1"/>
                </a:solidFill>
              </a:rPr>
              <a:t>Check to see if the situation warrants the response you’re having. Examine the facts. While our emotions are always valid, they are not always justified. Look to see if your emotional response matches the circumstances.</a:t>
            </a:r>
            <a:endParaRPr sz="1200">
              <a:solidFill>
                <a:schemeClr val="dk1"/>
              </a:solidFill>
            </a:endParaRPr>
          </a:p>
          <a:p>
            <a:pPr marL="292100" marR="292100" lvl="0" indent="0" algn="l" rtl="0">
              <a:lnSpc>
                <a:spcPct val="115000"/>
              </a:lnSpc>
              <a:spcBef>
                <a:spcPts val="1400"/>
              </a:spcBef>
              <a:spcAft>
                <a:spcPts val="0"/>
              </a:spcAft>
              <a:buClr>
                <a:schemeClr val="dk1"/>
              </a:buClr>
              <a:buSzPts val="1100"/>
              <a:buFont typeface="Arial"/>
              <a:buNone/>
            </a:pPr>
            <a:r>
              <a:rPr lang="en" sz="1400" b="1">
                <a:solidFill>
                  <a:srgbClr val="AAB300"/>
                </a:solidFill>
              </a:rPr>
              <a:t>AM I BEING EFFECTIVE?</a:t>
            </a:r>
            <a:endParaRPr sz="1400" b="1">
              <a:solidFill>
                <a:srgbClr val="AAB300"/>
              </a:solidFill>
            </a:endParaRPr>
          </a:p>
          <a:p>
            <a:pPr marL="292100" marR="292100" lvl="0" indent="0" algn="l" rtl="0">
              <a:lnSpc>
                <a:spcPct val="115000"/>
              </a:lnSpc>
              <a:spcBef>
                <a:spcPts val="1400"/>
              </a:spcBef>
              <a:spcAft>
                <a:spcPts val="0"/>
              </a:spcAft>
              <a:buClr>
                <a:schemeClr val="dk1"/>
              </a:buClr>
              <a:buSzPts val="1100"/>
              <a:buFont typeface="Arial"/>
              <a:buNone/>
            </a:pPr>
            <a:r>
              <a:rPr lang="en" sz="1200">
                <a:solidFill>
                  <a:schemeClr val="dk1"/>
                </a:solidFill>
              </a:rPr>
              <a:t>Examine whether what you’re doing is helping or hurting the situation. If it’s making things worse, do the opposite of whatever it is you feel like doing. Commit to it. If you want to stay home and isolate, force yourself to go out where there are people. If you’re angry and want to yell, try avoiding the person who your anger is directed towards.</a:t>
            </a:r>
            <a:endParaRPr sz="1200">
              <a:solidFill>
                <a:schemeClr val="dk1"/>
              </a:solidFill>
            </a:endParaRPr>
          </a:p>
          <a:p>
            <a:pPr marL="292100" marR="292100" lvl="0" indent="0" algn="l" rtl="0">
              <a:lnSpc>
                <a:spcPct val="115000"/>
              </a:lnSpc>
              <a:spcBef>
                <a:spcPts val="140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97940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38e4a36f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38e4a36f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048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9d9a8ad5d5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9d9a8ad5d5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51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38e4a36f0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38e4a36f0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you say, Stacy and Brad, this all sounds great and yeah I am stressed, but what am I supposed to do when my kids are home and I have not one to help? How can I actually make these things happen?</a:t>
            </a:r>
            <a:endParaRPr/>
          </a:p>
          <a:p>
            <a:pPr marL="0" lvl="0" indent="0" algn="l" rtl="0">
              <a:spcBef>
                <a:spcPts val="0"/>
              </a:spcBef>
              <a:spcAft>
                <a:spcPts val="0"/>
              </a:spcAft>
              <a:buNone/>
            </a:pPr>
            <a:endParaRPr/>
          </a:p>
          <a:p>
            <a:pPr marL="0" lvl="0" indent="0" algn="l" rtl="0">
              <a:lnSpc>
                <a:spcPct val="120000"/>
              </a:lnSpc>
              <a:spcBef>
                <a:spcPts val="0"/>
              </a:spcBef>
              <a:spcAft>
                <a:spcPts val="0"/>
              </a:spcAft>
              <a:buClr>
                <a:schemeClr val="dk1"/>
              </a:buClr>
              <a:buSzPts val="1100"/>
              <a:buFont typeface="Arial"/>
              <a:buNone/>
            </a:pPr>
            <a:r>
              <a:rPr lang="en" sz="3000" b="1">
                <a:solidFill>
                  <a:srgbClr val="C31524"/>
                </a:solidFill>
                <a:highlight>
                  <a:srgbClr val="FFFFFF"/>
                </a:highlight>
              </a:rPr>
              <a:t>Planning for self-care</a:t>
            </a:r>
            <a:endParaRPr sz="3000" b="1">
              <a:solidFill>
                <a:srgbClr val="C31524"/>
              </a:solidFill>
              <a:highlight>
                <a:srgbClr val="FFFFFF"/>
              </a:highlight>
            </a:endParaRPr>
          </a:p>
          <a:p>
            <a:pPr marL="0" lvl="0" indent="0" algn="l" rtl="0">
              <a:lnSpc>
                <a:spcPct val="115000"/>
              </a:lnSpc>
              <a:spcBef>
                <a:spcPts val="1300"/>
              </a:spcBef>
              <a:spcAft>
                <a:spcPts val="0"/>
              </a:spcAft>
              <a:buClr>
                <a:schemeClr val="dk1"/>
              </a:buClr>
              <a:buSzPts val="1100"/>
              <a:buFont typeface="Arial"/>
              <a:buNone/>
            </a:pPr>
            <a:r>
              <a:rPr lang="en" sz="1200">
                <a:solidFill>
                  <a:srgbClr val="262830"/>
                </a:solidFill>
                <a:highlight>
                  <a:srgbClr val="FFFFFF"/>
                </a:highlight>
              </a:rPr>
              <a:t>Many people find that developing a personalised self-care plan provides a solid foundation for effective self-care. Others report that the proactive nature of consciously planning for self-care is also in itself effective, without necessarily documenting a formal plan. Whichever option you prefer, personalised planning for self-care can be a tremendous support for putting the theory of self-care into practice.</a:t>
            </a:r>
            <a:endParaRPr sz="1200">
              <a:solidFill>
                <a:srgbClr val="262830"/>
              </a:solidFill>
              <a:highlight>
                <a:srgbClr val="FFFFFF"/>
              </a:highlight>
            </a:endParaRPr>
          </a:p>
          <a:p>
            <a:pPr marL="0" lvl="0" indent="0" algn="l" rtl="0">
              <a:lnSpc>
                <a:spcPct val="120000"/>
              </a:lnSpc>
              <a:spcBef>
                <a:spcPts val="1800"/>
              </a:spcBef>
              <a:spcAft>
                <a:spcPts val="0"/>
              </a:spcAft>
              <a:buClr>
                <a:schemeClr val="dk1"/>
              </a:buClr>
              <a:buSzPts val="1100"/>
              <a:buFont typeface="Arial"/>
              <a:buNone/>
            </a:pPr>
            <a:r>
              <a:rPr lang="en" sz="1700" b="1">
                <a:solidFill>
                  <a:srgbClr val="333333"/>
                </a:solidFill>
                <a:highlight>
                  <a:srgbClr val="FFFFFF"/>
                </a:highlight>
                <a:latin typeface="Roboto"/>
                <a:ea typeface="Roboto"/>
                <a:cs typeface="Roboto"/>
                <a:sym typeface="Roboto"/>
              </a:rPr>
              <a:t>A word of caution:</a:t>
            </a:r>
            <a:endParaRPr sz="1700" b="1">
              <a:solidFill>
                <a:srgbClr val="333333"/>
              </a:solidFill>
              <a:highlight>
                <a:srgbClr val="FFFFFF"/>
              </a:highlight>
              <a:latin typeface="Roboto"/>
              <a:ea typeface="Roboto"/>
              <a:cs typeface="Roboto"/>
              <a:sym typeface="Roboto"/>
            </a:endParaRPr>
          </a:p>
          <a:p>
            <a:pPr marL="0" lvl="0" indent="0" algn="l" rtl="0">
              <a:lnSpc>
                <a:spcPct val="158000"/>
              </a:lnSpc>
              <a:spcBef>
                <a:spcPts val="400"/>
              </a:spcBef>
              <a:spcAft>
                <a:spcPts val="0"/>
              </a:spcAft>
              <a:buClr>
                <a:schemeClr val="dk1"/>
              </a:buClr>
              <a:buSzPts val="1100"/>
              <a:buFont typeface="Arial"/>
              <a:buNone/>
            </a:pPr>
            <a:r>
              <a:rPr lang="en">
                <a:solidFill>
                  <a:srgbClr val="333333"/>
                </a:solidFill>
                <a:highlight>
                  <a:srgbClr val="FFFFFF"/>
                </a:highlight>
                <a:latin typeface="Roboto"/>
                <a:ea typeface="Roboto"/>
                <a:cs typeface="Roboto"/>
                <a:sym typeface="Roboto"/>
              </a:rPr>
              <a:t>Once you have created a self-care plan it is important to ask yourself, “what might get in the way?” What can you do to remove these barriers? If you can’t remove them you might want to adjust your strategies. Think honestly about whether any of your strategies are negative and how you can adjust your plan to avoid or minimise their impact.</a:t>
            </a:r>
            <a:endParaRPr>
              <a:solidFill>
                <a:srgbClr val="333333"/>
              </a:solidFill>
              <a:highlight>
                <a:srgbClr val="FFFFFF"/>
              </a:highlight>
              <a:latin typeface="Roboto"/>
              <a:ea typeface="Roboto"/>
              <a:cs typeface="Roboto"/>
              <a:sym typeface="Roboto"/>
            </a:endParaRPr>
          </a:p>
          <a:p>
            <a:pPr marL="0" lvl="0" indent="0" algn="l" rtl="0">
              <a:lnSpc>
                <a:spcPct val="158000"/>
              </a:lnSpc>
              <a:spcBef>
                <a:spcPts val="1600"/>
              </a:spcBef>
              <a:spcAft>
                <a:spcPts val="0"/>
              </a:spcAft>
              <a:buClr>
                <a:schemeClr val="dk1"/>
              </a:buClr>
              <a:buSzPts val="1100"/>
              <a:buFont typeface="Arial"/>
              <a:buNone/>
            </a:pPr>
            <a:r>
              <a:rPr lang="en">
                <a:solidFill>
                  <a:srgbClr val="333333"/>
                </a:solidFill>
                <a:highlight>
                  <a:srgbClr val="FFFFFF"/>
                </a:highlight>
                <a:latin typeface="Roboto"/>
                <a:ea typeface="Roboto"/>
                <a:cs typeface="Roboto"/>
                <a:sym typeface="Roboto"/>
              </a:rPr>
              <a:t>It can be challenging if your family or friends are not supportive of self-care activities, but it is import that your plan resonates for you and that you put it in to action starting now.</a:t>
            </a:r>
            <a:endParaRPr>
              <a:solidFill>
                <a:srgbClr val="333333"/>
              </a:solidFill>
              <a:highlight>
                <a:srgbClr val="FFFFFF"/>
              </a:highlight>
              <a:latin typeface="Roboto"/>
              <a:ea typeface="Roboto"/>
              <a:cs typeface="Roboto"/>
              <a:sym typeface="Roboto"/>
            </a:endParaRPr>
          </a:p>
          <a:p>
            <a:pPr marL="0" lvl="0" indent="0" algn="l" rtl="0">
              <a:lnSpc>
                <a:spcPct val="120000"/>
              </a:lnSpc>
              <a:spcBef>
                <a:spcPts val="1600"/>
              </a:spcBef>
              <a:spcAft>
                <a:spcPts val="0"/>
              </a:spcAft>
              <a:buClr>
                <a:schemeClr val="dk1"/>
              </a:buClr>
              <a:buSzPts val="1100"/>
              <a:buFont typeface="Arial"/>
              <a:buNone/>
            </a:pPr>
            <a:r>
              <a:rPr lang="en" sz="1700" b="1">
                <a:solidFill>
                  <a:srgbClr val="333333"/>
                </a:solidFill>
                <a:latin typeface="Roboto"/>
                <a:ea typeface="Roboto"/>
                <a:cs typeface="Roboto"/>
                <a:sym typeface="Roboto"/>
              </a:rPr>
              <a:t>Next steps</a:t>
            </a:r>
            <a:endParaRPr sz="1700" b="1">
              <a:solidFill>
                <a:srgbClr val="333333"/>
              </a:solidFill>
              <a:latin typeface="Roboto"/>
              <a:ea typeface="Roboto"/>
              <a:cs typeface="Roboto"/>
              <a:sym typeface="Roboto"/>
            </a:endParaRPr>
          </a:p>
          <a:p>
            <a:pPr marL="457200" lvl="0" indent="-298450" algn="l" rtl="0">
              <a:lnSpc>
                <a:spcPct val="158000"/>
              </a:lnSpc>
              <a:spcBef>
                <a:spcPts val="400"/>
              </a:spcBef>
              <a:spcAft>
                <a:spcPts val="0"/>
              </a:spcAft>
              <a:buClr>
                <a:srgbClr val="333333"/>
              </a:buClr>
              <a:buSzPts val="1100"/>
              <a:buFont typeface="Roboto"/>
              <a:buChar char="●"/>
            </a:pPr>
            <a:r>
              <a:rPr lang="en">
                <a:solidFill>
                  <a:srgbClr val="333333"/>
                </a:solidFill>
                <a:latin typeface="Roboto"/>
                <a:ea typeface="Roboto"/>
                <a:cs typeface="Roboto"/>
                <a:sym typeface="Roboto"/>
              </a:rPr>
              <a:t>Discuss your self-care plan with your close friends and family.</a:t>
            </a:r>
            <a:endParaRPr>
              <a:solidFill>
                <a:srgbClr val="333333"/>
              </a:solidFill>
              <a:latin typeface="Roboto"/>
              <a:ea typeface="Roboto"/>
              <a:cs typeface="Roboto"/>
              <a:sym typeface="Roboto"/>
            </a:endParaRPr>
          </a:p>
          <a:p>
            <a:pPr marL="457200" lvl="0" indent="-298450" algn="l" rtl="0">
              <a:lnSpc>
                <a:spcPct val="158000"/>
              </a:lnSpc>
              <a:spcBef>
                <a:spcPts val="0"/>
              </a:spcBef>
              <a:spcAft>
                <a:spcPts val="0"/>
              </a:spcAft>
              <a:buClr>
                <a:srgbClr val="333333"/>
              </a:buClr>
              <a:buSzPts val="1100"/>
              <a:buFont typeface="Roboto"/>
              <a:buChar char="●"/>
            </a:pPr>
            <a:r>
              <a:rPr lang="en">
                <a:solidFill>
                  <a:srgbClr val="333333"/>
                </a:solidFill>
                <a:latin typeface="Roboto"/>
                <a:ea typeface="Roboto"/>
                <a:cs typeface="Roboto"/>
                <a:sym typeface="Roboto"/>
              </a:rPr>
              <a:t>Review your plan after some time to check if the activities continue to suit your needs.</a:t>
            </a:r>
            <a:endParaRPr>
              <a:solidFill>
                <a:srgbClr val="333333"/>
              </a:solidFill>
              <a:latin typeface="Roboto"/>
              <a:ea typeface="Roboto"/>
              <a:cs typeface="Roboto"/>
              <a:sym typeface="Roboto"/>
            </a:endParaRPr>
          </a:p>
          <a:p>
            <a:pPr marL="0" lvl="0" indent="0" algn="l" rtl="0">
              <a:lnSpc>
                <a:spcPct val="158000"/>
              </a:lnSpc>
              <a:spcBef>
                <a:spcPts val="1600"/>
              </a:spcBef>
              <a:spcAft>
                <a:spcPts val="0"/>
              </a:spcAft>
              <a:buClr>
                <a:schemeClr val="dk1"/>
              </a:buClr>
              <a:buSzPts val="1100"/>
              <a:buFont typeface="Arial"/>
              <a:buNone/>
            </a:pPr>
            <a:endParaRPr>
              <a:solidFill>
                <a:srgbClr val="333333"/>
              </a:solidFill>
              <a:highlight>
                <a:srgbClr val="FFFFFF"/>
              </a:highlight>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endParaRPr sz="1200">
              <a:solidFill>
                <a:srgbClr val="262830"/>
              </a:solidFill>
              <a:highlight>
                <a:srgbClr val="FFFFFF"/>
              </a:highlight>
            </a:endParaRPr>
          </a:p>
          <a:p>
            <a:pPr marL="0" lvl="0" indent="0" algn="l" rtl="0">
              <a:spcBef>
                <a:spcPts val="1100"/>
              </a:spcBef>
              <a:spcAft>
                <a:spcPts val="0"/>
              </a:spcAft>
              <a:buNone/>
            </a:pPr>
            <a:endParaRPr/>
          </a:p>
        </p:txBody>
      </p:sp>
    </p:spTree>
    <p:extLst>
      <p:ext uri="{BB962C8B-B14F-4D97-AF65-F5344CB8AC3E}">
        <p14:creationId xmlns:p14="http://schemas.microsoft.com/office/powerpoint/2010/main" val="47073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38e4a36f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38e4a36f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know that the planning process can be difficult, so think about the people in your life, in your network that can give you a break? What resources can I use? What resources are available?  Remember, you don’t have to plan a big to do, look for time to do the small things, to take the small breaks. But try to plan it in your schedule, so that you are more likely to complete it.  You can even include your family members in the process.  When you check out some of the resources we have shared on breathing exercises and yoga. These are things you can do for free and as a family if need be.</a:t>
            </a:r>
            <a:endParaRPr/>
          </a:p>
          <a:p>
            <a:pPr marL="0" lvl="0" indent="0" algn="l" rtl="0">
              <a:spcBef>
                <a:spcPts val="0"/>
              </a:spcBef>
              <a:spcAft>
                <a:spcPts val="0"/>
              </a:spcAft>
              <a:buNone/>
            </a:pPr>
            <a:endParaRPr/>
          </a:p>
          <a:p>
            <a:pPr marL="0" lvl="0" indent="0" algn="l" rtl="0">
              <a:lnSpc>
                <a:spcPct val="115000"/>
              </a:lnSpc>
              <a:spcBef>
                <a:spcPts val="1100"/>
              </a:spcBef>
              <a:spcAft>
                <a:spcPts val="0"/>
              </a:spcAft>
              <a:buClr>
                <a:schemeClr val="dk1"/>
              </a:buClr>
              <a:buSzPts val="1100"/>
              <a:buFont typeface="Arial"/>
              <a:buNone/>
            </a:pPr>
            <a:r>
              <a:rPr lang="en" sz="1200">
                <a:solidFill>
                  <a:srgbClr val="262830"/>
                </a:solidFill>
                <a:highlight>
                  <a:srgbClr val="FFFFFF"/>
                </a:highlight>
              </a:rPr>
              <a:t>If you’re not yet sure about developing a formal self-care plan, you might like simply to reflect on the self-care planning process. This is because the proactive nature of consciously planning for self-care can also be effective, without necessarily documenting a plan on paper. </a:t>
            </a:r>
            <a:r>
              <a:rPr lang="en" sz="900">
                <a:solidFill>
                  <a:srgbClr val="262830"/>
                </a:solidFill>
                <a:highlight>
                  <a:srgbClr val="FFFFFF"/>
                </a:highlight>
              </a:rPr>
              <a:t>4</a:t>
            </a:r>
            <a:endParaRPr sz="900">
              <a:solidFill>
                <a:srgbClr val="262830"/>
              </a:solidFill>
              <a:highlight>
                <a:srgbClr val="FFFFFF"/>
              </a:highlight>
            </a:endParaRPr>
          </a:p>
          <a:p>
            <a:pPr marL="0" lvl="0" indent="0" algn="l" rtl="0">
              <a:lnSpc>
                <a:spcPct val="115000"/>
              </a:lnSpc>
              <a:spcBef>
                <a:spcPts val="1100"/>
              </a:spcBef>
              <a:spcAft>
                <a:spcPts val="0"/>
              </a:spcAft>
              <a:buNone/>
            </a:pPr>
            <a:r>
              <a:rPr lang="en" sz="1200">
                <a:solidFill>
                  <a:srgbClr val="262830"/>
                </a:solidFill>
                <a:highlight>
                  <a:srgbClr val="FFFFFF"/>
                </a:highlight>
              </a:rPr>
              <a:t>Whichever option you prefer, personalised planning for self-care can be a tremendous support for putting the theory of self-care into practice.Proactively planning your personal strategies for self-care is important. In the words of an Australian palliative care nurse, ‘self-care goes down the toilet when it’s random—there’s no effective random self-care’</a:t>
            </a:r>
            <a:r>
              <a:rPr lang="en" sz="900">
                <a:solidFill>
                  <a:srgbClr val="262830"/>
                </a:solidFill>
                <a:highlight>
                  <a:srgbClr val="FFFFFF"/>
                </a:highlight>
              </a:rPr>
              <a:t>5</a:t>
            </a:r>
            <a:endParaRPr sz="900">
              <a:solidFill>
                <a:srgbClr val="262830"/>
              </a:solidFill>
              <a:highlight>
                <a:srgbClr val="FFFFFF"/>
              </a:highlight>
            </a:endParaRPr>
          </a:p>
          <a:p>
            <a:pPr marL="0" lvl="0" indent="0" algn="l" rtl="0">
              <a:lnSpc>
                <a:spcPct val="115000"/>
              </a:lnSpc>
              <a:spcBef>
                <a:spcPts val="1100"/>
              </a:spcBef>
              <a:spcAft>
                <a:spcPts val="0"/>
              </a:spcAft>
              <a:buNone/>
            </a:pPr>
            <a:r>
              <a:rPr lang="en" sz="1200">
                <a:solidFill>
                  <a:srgbClr val="262830"/>
                </a:solidFill>
                <a:highlight>
                  <a:srgbClr val="FFFFFF"/>
                </a:highlight>
              </a:rPr>
              <a:t>Now that you know more about the importance of and the process of planning for self-care, you might like to develop your own formal self-care plan</a:t>
            </a:r>
            <a:endParaRPr sz="1200">
              <a:solidFill>
                <a:srgbClr val="262830"/>
              </a:solidFill>
              <a:highlight>
                <a:srgbClr val="FFFFFF"/>
              </a:highlight>
            </a:endParaRPr>
          </a:p>
          <a:p>
            <a:pPr marL="0" lvl="0" indent="0" algn="l" rtl="0">
              <a:lnSpc>
                <a:spcPct val="115000"/>
              </a:lnSpc>
              <a:spcBef>
                <a:spcPts val="1100"/>
              </a:spcBef>
              <a:spcAft>
                <a:spcPts val="0"/>
              </a:spcAft>
              <a:buClr>
                <a:schemeClr val="dk1"/>
              </a:buClr>
              <a:buSzPts val="1100"/>
              <a:buFont typeface="Arial"/>
              <a:buNone/>
            </a:pPr>
            <a:endParaRPr sz="1200">
              <a:solidFill>
                <a:srgbClr val="262830"/>
              </a:solidFill>
              <a:highlight>
                <a:srgbClr val="FFFFFF"/>
              </a:highlight>
            </a:endParaRPr>
          </a:p>
          <a:p>
            <a:pPr marL="0" lvl="0" indent="0" algn="l" rtl="0">
              <a:spcBef>
                <a:spcPts val="1100"/>
              </a:spcBef>
              <a:spcAft>
                <a:spcPts val="0"/>
              </a:spcAft>
              <a:buNone/>
            </a:pPr>
            <a:endParaRPr/>
          </a:p>
        </p:txBody>
      </p:sp>
    </p:spTree>
    <p:extLst>
      <p:ext uri="{BB962C8B-B14F-4D97-AF65-F5344CB8AC3E}">
        <p14:creationId xmlns:p14="http://schemas.microsoft.com/office/powerpoint/2010/main" val="1146465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d9a8ad5d5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d9a8ad5d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20000"/>
              </a:lnSpc>
              <a:spcBef>
                <a:spcPts val="0"/>
              </a:spcBef>
              <a:spcAft>
                <a:spcPts val="0"/>
              </a:spcAft>
              <a:buNone/>
            </a:pPr>
            <a:r>
              <a:rPr lang="en" sz="1350">
                <a:solidFill>
                  <a:srgbClr val="54595F"/>
                </a:solidFill>
                <a:highlight>
                  <a:srgbClr val="FFFFFF"/>
                </a:highlight>
                <a:latin typeface="Playfair Display"/>
                <a:ea typeface="Playfair Display"/>
                <a:cs typeface="Playfair Display"/>
                <a:sym typeface="Playfair Display"/>
              </a:rPr>
              <a:t>Try these printable self-care bingo games with a list of basic self-care ideas. </a:t>
            </a:r>
            <a:r>
              <a:rPr lang="en" sz="1350" b="1">
                <a:solidFill>
                  <a:srgbClr val="54595F"/>
                </a:solidFill>
                <a:highlight>
                  <a:srgbClr val="FFFFFF"/>
                </a:highlight>
                <a:latin typeface="Playfair Display"/>
                <a:ea typeface="Playfair Display"/>
                <a:cs typeface="Playfair Display"/>
                <a:sym typeface="Playfair Display"/>
              </a:rPr>
              <a:t>Print it out and try to cross them all in a month or so</a:t>
            </a:r>
            <a:r>
              <a:rPr lang="en" sz="1350">
                <a:solidFill>
                  <a:srgbClr val="54595F"/>
                </a:solidFill>
                <a:highlight>
                  <a:srgbClr val="FFFFFF"/>
                </a:highlight>
                <a:latin typeface="Playfair Display"/>
                <a:ea typeface="Playfair Display"/>
                <a:cs typeface="Playfair Display"/>
                <a:sym typeface="Playfair Display"/>
              </a:rPr>
              <a:t>. Use it like a weekly or daily self-care checklist or as a reminder. </a:t>
            </a:r>
            <a:endParaRPr sz="1350">
              <a:solidFill>
                <a:srgbClr val="54595F"/>
              </a:solidFill>
              <a:highlight>
                <a:srgbClr val="FFFFFF"/>
              </a:highlight>
              <a:latin typeface="Playfair Display"/>
              <a:ea typeface="Playfair Display"/>
              <a:cs typeface="Playfair Display"/>
              <a:sym typeface="Playfair Display"/>
            </a:endParaRPr>
          </a:p>
          <a:p>
            <a:pPr marL="0" lvl="0" indent="0" algn="l" rtl="0">
              <a:lnSpc>
                <a:spcPct val="220000"/>
              </a:lnSpc>
              <a:spcBef>
                <a:spcPts val="2200"/>
              </a:spcBef>
              <a:spcAft>
                <a:spcPts val="0"/>
              </a:spcAft>
              <a:buNone/>
            </a:pPr>
            <a:r>
              <a:rPr lang="en" sz="1350">
                <a:solidFill>
                  <a:srgbClr val="54595F"/>
                </a:solidFill>
                <a:highlight>
                  <a:srgbClr val="FFFFFF"/>
                </a:highlight>
                <a:latin typeface="Playfair Display"/>
                <a:ea typeface="Playfair Display"/>
                <a:cs typeface="Playfair Display"/>
                <a:sym typeface="Playfair Display"/>
              </a:rPr>
              <a:t>Keep the same self-care routine on the bingo or switch things up a little bit each month!</a:t>
            </a:r>
            <a:endParaRPr sz="1350">
              <a:solidFill>
                <a:srgbClr val="54595F"/>
              </a:solidFill>
              <a:highlight>
                <a:srgbClr val="FFFFFF"/>
              </a:highlight>
              <a:latin typeface="Playfair Display"/>
              <a:ea typeface="Playfair Display"/>
              <a:cs typeface="Playfair Display"/>
              <a:sym typeface="Playfair Display"/>
            </a:endParaRPr>
          </a:p>
          <a:p>
            <a:pPr marL="0" lvl="0" indent="0" algn="l" rtl="0">
              <a:lnSpc>
                <a:spcPct val="220000"/>
              </a:lnSpc>
              <a:spcBef>
                <a:spcPts val="2200"/>
              </a:spcBef>
              <a:spcAft>
                <a:spcPts val="2200"/>
              </a:spcAft>
              <a:buNone/>
            </a:pPr>
            <a:r>
              <a:rPr lang="en" sz="1350">
                <a:solidFill>
                  <a:srgbClr val="54595F"/>
                </a:solidFill>
                <a:highlight>
                  <a:srgbClr val="FFFFFF"/>
                </a:highlight>
                <a:latin typeface="Playfair Display"/>
                <a:ea typeface="Playfair Display"/>
                <a:cs typeface="Playfair Display"/>
                <a:sym typeface="Playfair Display"/>
              </a:rPr>
              <a:t>Check out the blank template so you can create your own bingo.</a:t>
            </a:r>
            <a:endParaRPr/>
          </a:p>
        </p:txBody>
      </p:sp>
    </p:spTree>
    <p:extLst>
      <p:ext uri="{BB962C8B-B14F-4D97-AF65-F5344CB8AC3E}">
        <p14:creationId xmlns:p14="http://schemas.microsoft.com/office/powerpoint/2010/main" val="3368503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38e4a36f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38e4a36f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5E5F66"/>
                </a:solidFill>
                <a:highlight>
                  <a:srgbClr val="FFFFFF"/>
                </a:highlight>
              </a:rPr>
              <a:t>We’ve never gone through anything like this before.</a:t>
            </a:r>
            <a:endParaRPr sz="1800">
              <a:solidFill>
                <a:srgbClr val="5E5F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800">
                <a:solidFill>
                  <a:srgbClr val="5E5F66"/>
                </a:solidFill>
                <a:highlight>
                  <a:srgbClr val="FFFFFF"/>
                </a:highlight>
              </a:rPr>
              <a:t>Here’s how we’re going to get through this  –</a:t>
            </a:r>
            <a:endParaRPr sz="1800">
              <a:solidFill>
                <a:srgbClr val="5E5F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800">
                <a:solidFill>
                  <a:srgbClr val="5E5F66"/>
                </a:solidFill>
                <a:highlight>
                  <a:srgbClr val="FFFFFF"/>
                </a:highlight>
              </a:rPr>
              <a:t>one day at a time, one thing at time, and one moment at a time.</a:t>
            </a:r>
            <a:endParaRPr sz="1800">
              <a:solidFill>
                <a:srgbClr val="5E5F66"/>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800">
                <a:solidFill>
                  <a:srgbClr val="5E5F66"/>
                </a:solidFill>
                <a:highlight>
                  <a:srgbClr val="FFFFFF"/>
                </a:highlight>
              </a:rPr>
              <a:t>Prioritizing your self-care is a way you can do your part in all of this.</a:t>
            </a:r>
            <a:endParaRPr sz="1800">
              <a:solidFill>
                <a:srgbClr val="5E5F66"/>
              </a:solidFill>
              <a:highlight>
                <a:srgbClr val="FFFFFF"/>
              </a:highligh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0536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38e4a36f0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38e4a36f0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203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38e4a363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38e4a363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22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38e4a36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38e4a36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9171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38e4a36f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38e4a36f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provide respite resources, emergency grants, the family navigator, parent support groups. For these specific resources, please call the HCAS. For support groups and events, you will need to register.</a:t>
            </a:r>
            <a:endParaRPr/>
          </a:p>
        </p:txBody>
      </p:sp>
    </p:spTree>
    <p:extLst>
      <p:ext uri="{BB962C8B-B14F-4D97-AF65-F5344CB8AC3E}">
        <p14:creationId xmlns:p14="http://schemas.microsoft.com/office/powerpoint/2010/main" val="699697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38e4a36f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38e4a36f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805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38e4a36f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38e4a36f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0151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38e4a36f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38e4a36f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6163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9d9a8ad5d5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9d9a8ad5d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4507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d9a8ad5d5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d9a8ad5d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282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538e4a36f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538e4a36f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02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38e4a3631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38e4a3631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634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9cb165c9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9cb165c9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50" i="1">
                <a:highlight>
                  <a:srgbClr val="FFFFFF"/>
                </a:highlight>
                <a:latin typeface="Times New Roman"/>
                <a:ea typeface="Times New Roman"/>
                <a:cs typeface="Times New Roman"/>
                <a:sym typeface="Times New Roman"/>
              </a:rPr>
              <a:t>Self-care is not selfish. You must fill your own cup before you can pour into others.</a:t>
            </a:r>
            <a:endParaRPr>
              <a:highlight>
                <a:srgbClr val="FFFFFF"/>
              </a:highlight>
            </a:endParaRPr>
          </a:p>
        </p:txBody>
      </p:sp>
    </p:spTree>
    <p:extLst>
      <p:ext uri="{BB962C8B-B14F-4D97-AF65-F5344CB8AC3E}">
        <p14:creationId xmlns:p14="http://schemas.microsoft.com/office/powerpoint/2010/main" val="154120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38e4a36f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38e4a36f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25000"/>
              </a:lnSpc>
              <a:spcBef>
                <a:spcPts val="0"/>
              </a:spcBef>
              <a:spcAft>
                <a:spcPts val="0"/>
              </a:spcAft>
              <a:buClr>
                <a:schemeClr val="dk1"/>
              </a:buClr>
              <a:buSzPts val="1100"/>
              <a:buFont typeface="Arial"/>
              <a:buNone/>
            </a:pPr>
            <a:r>
              <a:rPr lang="en" sz="1800" i="1">
                <a:solidFill>
                  <a:srgbClr val="333333"/>
                </a:solidFill>
                <a:highlight>
                  <a:srgbClr val="F2F0F0"/>
                </a:highlight>
                <a:latin typeface="Georgia"/>
                <a:ea typeface="Georgia"/>
                <a:cs typeface="Georgia"/>
                <a:sym typeface="Georgia"/>
              </a:rPr>
              <a:t>"When parents are feeling stressed about math or reading, it’s helpful to remind yourself that even during a pandemic, children are learning many new things they’ve never faced before and that’s important."</a:t>
            </a:r>
            <a:endParaRPr sz="1800" i="1">
              <a:solidFill>
                <a:srgbClr val="333333"/>
              </a:solidFill>
              <a:highlight>
                <a:srgbClr val="F2F0F0"/>
              </a:highlight>
              <a:latin typeface="Georgia"/>
              <a:ea typeface="Georgia"/>
              <a:cs typeface="Georgia"/>
              <a:sym typeface="Georgia"/>
            </a:endParaRPr>
          </a:p>
          <a:p>
            <a:pPr marL="0" lvl="0" indent="0" algn="l" rtl="0">
              <a:lnSpc>
                <a:spcPct val="115000"/>
              </a:lnSpc>
              <a:spcBef>
                <a:spcPts val="1500"/>
              </a:spcBef>
              <a:spcAft>
                <a:spcPts val="0"/>
              </a:spcAft>
              <a:buClr>
                <a:schemeClr val="dk1"/>
              </a:buClr>
              <a:buSzPts val="1100"/>
              <a:buFont typeface="Arial"/>
              <a:buNone/>
            </a:pPr>
            <a:r>
              <a:rPr lang="en" sz="1050">
                <a:solidFill>
                  <a:srgbClr val="3E6490"/>
                </a:solidFill>
                <a:highlight>
                  <a:srgbClr val="F2F0F0"/>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Melissa Cousino, Ph.D.</a:t>
            </a:r>
            <a:endParaRPr sz="1050">
              <a:solidFill>
                <a:srgbClr val="3E6490"/>
              </a:solidFill>
              <a:highlight>
                <a:srgbClr val="F2F0F0"/>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ndParaRPr>
          </a:p>
          <a:p>
            <a:pPr marL="0" lvl="0" indent="0" algn="l" rtl="0">
              <a:spcBef>
                <a:spcPts val="400"/>
              </a:spcBef>
              <a:spcAft>
                <a:spcPts val="0"/>
              </a:spcAft>
              <a:buNone/>
            </a:pPr>
            <a:endParaRPr/>
          </a:p>
        </p:txBody>
      </p:sp>
    </p:spTree>
    <p:extLst>
      <p:ext uri="{BB962C8B-B14F-4D97-AF65-F5344CB8AC3E}">
        <p14:creationId xmlns:p14="http://schemas.microsoft.com/office/powerpoint/2010/main" val="320515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cb165c96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9cb165c9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700" b="1" i="1">
                <a:solidFill>
                  <a:srgbClr val="003479"/>
                </a:solidFill>
              </a:rPr>
              <a:t>self-care and mental health</a:t>
            </a:r>
            <a:endParaRPr sz="1700" b="1" i="1">
              <a:solidFill>
                <a:srgbClr val="003479"/>
              </a:solidFill>
            </a:endParaRPr>
          </a:p>
          <a:p>
            <a:pPr marL="0" lvl="0" indent="0" algn="l" rtl="0">
              <a:lnSpc>
                <a:spcPct val="115000"/>
              </a:lnSpc>
              <a:spcBef>
                <a:spcPts val="1400"/>
              </a:spcBef>
              <a:spcAft>
                <a:spcPts val="0"/>
              </a:spcAft>
              <a:buClr>
                <a:schemeClr val="dk1"/>
              </a:buClr>
              <a:buSzPts val="1100"/>
              <a:buFont typeface="Arial"/>
              <a:buNone/>
            </a:pPr>
            <a:r>
              <a:rPr lang="en">
                <a:solidFill>
                  <a:schemeClr val="dk1"/>
                </a:solidFill>
              </a:rPr>
              <a:t>Ideally, we all engage in regular self-care in which we do the things that make us feel taken care of mentally, physically, and emotionally. But this doesn’t always happen, and we may need to stop and take the time to remind ourselves we are important, too.</a:t>
            </a:r>
            <a:endParaRPr>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
                <a:solidFill>
                  <a:schemeClr val="dk1"/>
                </a:solidFill>
              </a:rPr>
              <a:t>Sometimes our feelings become too much and we need to distract ourselves until we are better able to cope. We can also strategically change how we are feeling when things become too overwhelming.</a:t>
            </a:r>
            <a:endParaRPr>
              <a:solidFill>
                <a:schemeClr val="dk1"/>
              </a:solidFill>
            </a:endParaRPr>
          </a:p>
          <a:p>
            <a:pPr marL="0" lvl="0" indent="0" algn="l" rtl="0">
              <a:spcBef>
                <a:spcPts val="1400"/>
              </a:spcBef>
              <a:spcAft>
                <a:spcPts val="0"/>
              </a:spcAft>
              <a:buNone/>
            </a:pPr>
            <a:endParaRPr/>
          </a:p>
        </p:txBody>
      </p:sp>
    </p:spTree>
    <p:extLst>
      <p:ext uri="{BB962C8B-B14F-4D97-AF65-F5344CB8AC3E}">
        <p14:creationId xmlns:p14="http://schemas.microsoft.com/office/powerpoint/2010/main" val="134777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38e4a36f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38e4a36f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34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38e4a3631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38e4a363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72F37"/>
                </a:solidFill>
                <a:highlight>
                  <a:srgbClr val="FFFFFF"/>
                </a:highlight>
              </a:rPr>
              <a:t>Even if it is just for 15 minutes a day, take a breather. You need to take care of yourself in order to be able to take care of others. Take time to yourself so you can run errands, relax or enjoy time with your partner or other family members.</a:t>
            </a:r>
            <a:endParaRPr sz="1800">
              <a:solidFill>
                <a:srgbClr val="666666"/>
              </a:solidFill>
              <a:latin typeface="Source Code Pro"/>
              <a:ea typeface="Source Code Pro"/>
              <a:cs typeface="Source Code Pro"/>
              <a:sym typeface="Source Code Pro"/>
            </a:endParaRPr>
          </a:p>
          <a:p>
            <a:pPr marL="0" lvl="0" indent="0" algn="l" rtl="0">
              <a:spcBef>
                <a:spcPts val="1600"/>
              </a:spcBef>
              <a:spcAft>
                <a:spcPts val="0"/>
              </a:spcAft>
              <a:buNone/>
            </a:pPr>
            <a:endParaRPr/>
          </a:p>
        </p:txBody>
      </p:sp>
    </p:spTree>
    <p:extLst>
      <p:ext uri="{BB962C8B-B14F-4D97-AF65-F5344CB8AC3E}">
        <p14:creationId xmlns:p14="http://schemas.microsoft.com/office/powerpoint/2010/main" val="297138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s://schools.au.reachout.com/-/media/schools/files/pdf/self-care-plan.pdf"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schools.au.reachout.com/articles/developing-a-self-care-pl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sLLxbTZEh6E" TargetMode="External"/><Relationship Id="rId2" Type="http://schemas.openxmlformats.org/officeDocument/2006/relationships/slideLayout" Target="../slideLayouts/slideLayout3.xml"/><Relationship Id="rId1" Type="http://schemas.openxmlformats.org/officeDocument/2006/relationships/video" Target="https://www.youtube.com/embed/sLLxbTZEh6E" TargetMode="External"/><Relationship Id="rId5" Type="http://schemas.openxmlformats.org/officeDocument/2006/relationships/image" Target="../media/image23.jpe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hyperlink" Target="https://www.cincinnatichildrens.org/patients/coronavirus-information/family-resources/self-care-parents" TargetMode="External"/><Relationship Id="rId13" Type="http://schemas.openxmlformats.org/officeDocument/2006/relationships/hyperlink" Target="https://www.ourmindfullife.com/" TargetMode="External"/><Relationship Id="rId3" Type="http://schemas.openxmlformats.org/officeDocument/2006/relationships/hyperlink" Target="https://healthblog.uofmhealth.org/childrens-health/how-to-support-childrens-emotional-educational-needs-while-remote-learning" TargetMode="External"/><Relationship Id="rId7" Type="http://schemas.openxmlformats.org/officeDocument/2006/relationships/hyperlink" Target="https://www.selfcareinstitute.com/self-care-support/covid-19/" TargetMode="External"/><Relationship Id="rId12" Type="http://schemas.openxmlformats.org/officeDocument/2006/relationships/hyperlink" Target="http://socialwork.buffalo.edu/resources/self-care-starter-kit/self-care-assessments-exercises/exercises-and-activities.html"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activeminds.org/about-mental-health/self-care/" TargetMode="External"/><Relationship Id="rId11" Type="http://schemas.openxmlformats.org/officeDocument/2006/relationships/hyperlink" Target="https://schools.au.reachout.com/articles/developing-a-self-care-plan" TargetMode="External"/><Relationship Id="rId5" Type="http://schemas.openxmlformats.org/officeDocument/2006/relationships/hyperlink" Target="https://muktapandamd.com/oath-to-self-care-and-well-being/" TargetMode="External"/><Relationship Id="rId10" Type="http://schemas.openxmlformats.org/officeDocument/2006/relationships/hyperlink" Target="https://www.autism-society.org/" TargetMode="External"/><Relationship Id="rId4" Type="http://schemas.openxmlformats.org/officeDocument/2006/relationships/hyperlink" Target="https://sparkforautism.org/discover_article/webinar-parenting-self-care-asd/" TargetMode="External"/><Relationship Id="rId9" Type="http://schemas.openxmlformats.org/officeDocument/2006/relationships/hyperlink" Target="https://palliativecare.org.au/resources/self-care-matter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5lovelanguages.com/quizzes/" TargetMode="External"/><Relationship Id="rId2" Type="http://schemas.openxmlformats.org/officeDocument/2006/relationships/hyperlink" Target="https://www.5lovelanguages.com/" TargetMode="External"/><Relationship Id="rId1" Type="http://schemas.openxmlformats.org/officeDocument/2006/relationships/slideLayout" Target="../slideLayouts/slideLayout3.xml"/><Relationship Id="rId5" Type="http://schemas.openxmlformats.org/officeDocument/2006/relationships/hyperlink" Target="http://virtualpublications.soloprinting.com/publication/?i=567736&amp;article_id=3307006&amp;view=articleBrowser" TargetMode="External"/><Relationship Id="rId4" Type="http://schemas.openxmlformats.org/officeDocument/2006/relationships/hyperlink" Target="https://www.mindbodygreen.com/articles/the-5-love-languages-explained"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howard-autism.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ted.com/talks/shantell_martin_how_drawing_can_set_you_free" TargetMode="External"/><Relationship Id="rId3" Type="http://schemas.openxmlformats.org/officeDocument/2006/relationships/hyperlink" Target="https://www.youtube.com/watch?v=0Ua9bOsZTYg" TargetMode="External"/><Relationship Id="rId7" Type="http://schemas.openxmlformats.org/officeDocument/2006/relationships/hyperlink" Target="https://www.ted.com/talks/krishna_sudhir_what_yoga_does_to_your_body_and_brain"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youtube.com/watch?v=PYsuvRNZfxE" TargetMode="External"/><Relationship Id="rId5" Type="http://schemas.openxmlformats.org/officeDocument/2006/relationships/hyperlink" Target="https://www.youtube.com/watch?v=1nZEdqcGVzo" TargetMode="External"/><Relationship Id="rId4" Type="http://schemas.openxmlformats.org/officeDocument/2006/relationships/hyperlink" Target="https://www.youtube.com/watch?v=52qgs9MhGb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ted.com/talks/thomas_curran_our_dangerous_obsession_with_perfectionism_is_getting_wors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youtube.com/watch?v=sLLxbTZEh6E" TargetMode="External"/><Relationship Id="rId5" Type="http://schemas.openxmlformats.org/officeDocument/2006/relationships/hyperlink" Target="https://lakikid.com/pages/ask-an-autism-mom-ep-55-preventing-caregiver-burnout" TargetMode="External"/><Relationship Id="rId4" Type="http://schemas.openxmlformats.org/officeDocument/2006/relationships/hyperlink" Target="https://www.ted.com/talks/priya_parker_how_to_create_meaningful_connections_while_apar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SEfs5TJZ6Nk" TargetMode="External"/><Relationship Id="rId5" Type="http://schemas.openxmlformats.org/officeDocument/2006/relationships/image" Target="../media/image3.jpeg"/><Relationship Id="rId4" Type="http://schemas.openxmlformats.org/officeDocument/2006/relationships/hyperlink" Target="https://www.youtube.com/watch?v=SEfs5TJZ6Nk"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rive.google.com/drive/folders/1EPP_oZUPeddJF_EagSEo7T3l_-qsH55r?usp=sharing"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stacy.hurley@howard-autism.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dBn0ETS6XD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422575" y="499010"/>
            <a:ext cx="8520600" cy="2678400"/>
          </a:xfrm>
          <a:prstGeom prst="rect">
            <a:avLst/>
          </a:prstGeom>
        </p:spPr>
        <p:txBody>
          <a:bodyPr spcFirstLastPara="1" wrap="square" lIns="91425" tIns="91425" rIns="91425" bIns="91425" anchor="ctr" anchorCtr="0">
            <a:noAutofit/>
          </a:bodyPr>
          <a:lstStyle/>
          <a:p>
            <a:pPr lvl="0"/>
            <a:r>
              <a:rPr lang="en-US" sz="4400" i="1" dirty="0" smtClean="0">
                <a:highlight>
                  <a:srgbClr val="FFFFFF"/>
                </a:highlight>
              </a:rPr>
              <a:t>November General Family Support Group</a:t>
            </a:r>
            <a:br>
              <a:rPr lang="en-US" sz="4400" i="1" dirty="0" smtClean="0">
                <a:highlight>
                  <a:srgbClr val="FFFFFF"/>
                </a:highlight>
              </a:rPr>
            </a:br>
            <a:r>
              <a:rPr lang="en-US" sz="4400" i="1" dirty="0" smtClean="0">
                <a:highlight>
                  <a:srgbClr val="FFFFFF"/>
                </a:highlight>
              </a:rPr>
              <a:t>November 18, 2020</a:t>
            </a:r>
            <a:br>
              <a:rPr lang="en-US" sz="4400" i="1" dirty="0" smtClean="0">
                <a:highlight>
                  <a:srgbClr val="FFFFFF"/>
                </a:highlight>
              </a:rPr>
            </a:br>
            <a:r>
              <a:rPr lang="en-US" sz="4400" b="0" dirty="0" smtClean="0"/>
              <a:t>Self-Care </a:t>
            </a:r>
            <a:r>
              <a:rPr lang="en-US" sz="4400" b="0" dirty="0"/>
              <a:t>for the Caregiver of an </a:t>
            </a:r>
            <a:r>
              <a:rPr lang="en-US" sz="4400" b="0" dirty="0" smtClean="0"/>
              <a:t/>
            </a:r>
            <a:br>
              <a:rPr lang="en-US" sz="4400" b="0" dirty="0" smtClean="0"/>
            </a:br>
            <a:r>
              <a:rPr lang="en-US" sz="4400" b="0" dirty="0" smtClean="0"/>
              <a:t>Autistic </a:t>
            </a:r>
            <a:r>
              <a:rPr lang="en-US" sz="4400" b="0" dirty="0"/>
              <a:t>Family Member </a:t>
            </a:r>
            <a:r>
              <a:rPr lang="en-US" sz="4400" b="0" dirty="0" smtClean="0"/>
              <a:t/>
            </a:r>
            <a:br>
              <a:rPr lang="en-US" sz="4400" b="0" dirty="0" smtClean="0"/>
            </a:br>
            <a:r>
              <a:rPr lang="en-US" sz="4400" b="0" dirty="0" smtClean="0"/>
              <a:t>   </a:t>
            </a:r>
            <a:r>
              <a:rPr lang="en-US" sz="3200" b="0" dirty="0" smtClean="0"/>
              <a:t>(</a:t>
            </a:r>
            <a:r>
              <a:rPr lang="en-US" sz="3200" b="0" dirty="0"/>
              <a:t>Discussing Compassion Fatigue and the 5 Love Languages)</a:t>
            </a:r>
            <a:endParaRPr sz="3200" dirty="0"/>
          </a:p>
        </p:txBody>
      </p:sp>
      <p:sp>
        <p:nvSpPr>
          <p:cNvPr id="57" name="Google Shape;57;p13"/>
          <p:cNvSpPr txBox="1">
            <a:spLocks noGrp="1"/>
          </p:cNvSpPr>
          <p:nvPr>
            <p:ph type="subTitle" idx="1"/>
          </p:nvPr>
        </p:nvSpPr>
        <p:spPr>
          <a:xfrm>
            <a:off x="-34325" y="3504650"/>
            <a:ext cx="8977500" cy="140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800" i="1" dirty="0">
              <a:solidFill>
                <a:srgbClr val="000000"/>
              </a:solidFill>
            </a:endParaRPr>
          </a:p>
          <a:p>
            <a:pPr marL="0" lvl="0" indent="0" algn="ctr" rtl="0">
              <a:spcBef>
                <a:spcPts val="0"/>
              </a:spcBef>
              <a:spcAft>
                <a:spcPts val="0"/>
              </a:spcAft>
              <a:buNone/>
            </a:pPr>
            <a:r>
              <a:rPr lang="en" sz="1600" i="1" dirty="0">
                <a:solidFill>
                  <a:srgbClr val="000000"/>
                </a:solidFill>
              </a:rPr>
              <a:t> Stacy Hurley, LCSW-C,  Howard County Autism Society, Family </a:t>
            </a:r>
            <a:r>
              <a:rPr lang="en" sz="1600" i="1" dirty="0" smtClean="0">
                <a:solidFill>
                  <a:srgbClr val="000000"/>
                </a:solidFill>
              </a:rPr>
              <a:t>Navigator</a:t>
            </a:r>
            <a:endParaRPr sz="1600" i="1" dirty="0">
              <a:solidFill>
                <a:srgbClr val="000000"/>
              </a:solidFill>
            </a:endParaRPr>
          </a:p>
        </p:txBody>
      </p:sp>
      <p:pic>
        <p:nvPicPr>
          <p:cNvPr id="58" name="Google Shape;58;p13"/>
          <p:cNvPicPr preferRelativeResize="0"/>
          <p:nvPr/>
        </p:nvPicPr>
        <p:blipFill>
          <a:blip r:embed="rId3">
            <a:alphaModFix/>
          </a:blip>
          <a:stretch>
            <a:fillRect/>
          </a:stretch>
        </p:blipFill>
        <p:spPr>
          <a:xfrm>
            <a:off x="311700" y="2882630"/>
            <a:ext cx="975156" cy="12440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body" idx="4294967295"/>
          </p:nvPr>
        </p:nvSpPr>
        <p:spPr>
          <a:xfrm>
            <a:off x="159300" y="1076275"/>
            <a:ext cx="3663300" cy="3735000"/>
          </a:xfrm>
          <a:prstGeom prst="rect">
            <a:avLst/>
          </a:prstGeom>
        </p:spPr>
        <p:txBody>
          <a:bodyPr spcFirstLastPara="1" wrap="square" lIns="91425" tIns="91425" rIns="91425" bIns="91425" anchor="t" anchorCtr="0">
            <a:noAutofit/>
          </a:bodyPr>
          <a:lstStyle/>
          <a:p>
            <a:pPr marL="457200" lvl="0" indent="-336550" algn="l" rtl="0">
              <a:lnSpc>
                <a:spcPct val="150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Clean</a:t>
            </a:r>
            <a:endParaRPr sz="170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Cook or bake</a:t>
            </a:r>
            <a:endParaRPr sz="1700">
              <a:solidFill>
                <a:srgbClr val="000000"/>
              </a:solidFill>
              <a:latin typeface="Arial"/>
              <a:ea typeface="Arial"/>
              <a:cs typeface="Arial"/>
              <a:sym typeface="Arial"/>
            </a:endParaRPr>
          </a:p>
          <a:p>
            <a:pPr marL="457200" lvl="0" indent="-336550" algn="l" rtl="0">
              <a:lnSpc>
                <a:spcPct val="10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Cross something off your </a:t>
            </a:r>
            <a:endParaRPr sz="1700">
              <a:solidFill>
                <a:srgbClr val="000000"/>
              </a:solidFill>
              <a:latin typeface="Arial"/>
              <a:ea typeface="Arial"/>
              <a:cs typeface="Arial"/>
              <a:sym typeface="Arial"/>
            </a:endParaRPr>
          </a:p>
          <a:p>
            <a:pPr marL="457200" lvl="0" indent="0" algn="l" rtl="0">
              <a:lnSpc>
                <a:spcPct val="100000"/>
              </a:lnSpc>
              <a:spcBef>
                <a:spcPts val="1200"/>
              </a:spcBef>
              <a:spcAft>
                <a:spcPts val="0"/>
              </a:spcAft>
              <a:buNone/>
            </a:pPr>
            <a:r>
              <a:rPr lang="en" sz="1700">
                <a:solidFill>
                  <a:srgbClr val="000000"/>
                </a:solidFill>
                <a:latin typeface="Arial"/>
                <a:ea typeface="Arial"/>
                <a:cs typeface="Arial"/>
                <a:sym typeface="Arial"/>
              </a:rPr>
              <a:t>to-do list</a:t>
            </a:r>
            <a:endParaRPr sz="1700">
              <a:solidFill>
                <a:srgbClr val="000000"/>
              </a:solidFill>
              <a:latin typeface="Arial"/>
              <a:ea typeface="Arial"/>
              <a:cs typeface="Arial"/>
              <a:sym typeface="Arial"/>
            </a:endParaRPr>
          </a:p>
          <a:p>
            <a:pPr marL="457200" lvl="0" indent="-336550" algn="l" rtl="0">
              <a:lnSpc>
                <a:spcPct val="150000"/>
              </a:lnSpc>
              <a:spcBef>
                <a:spcPts val="1200"/>
              </a:spcBef>
              <a:spcAft>
                <a:spcPts val="0"/>
              </a:spcAft>
              <a:buClr>
                <a:srgbClr val="000000"/>
              </a:buClr>
              <a:buSzPts val="1700"/>
              <a:buFont typeface="Arial"/>
              <a:buChar char="●"/>
            </a:pPr>
            <a:r>
              <a:rPr lang="en" sz="1700">
                <a:solidFill>
                  <a:srgbClr val="000000"/>
                </a:solidFill>
                <a:latin typeface="Arial"/>
                <a:ea typeface="Arial"/>
                <a:cs typeface="Arial"/>
                <a:sym typeface="Arial"/>
              </a:rPr>
              <a:t>Exercise</a:t>
            </a:r>
            <a:endParaRPr sz="170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Get a massage</a:t>
            </a:r>
            <a:endParaRPr sz="170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Go for a walk</a:t>
            </a:r>
            <a:endParaRPr sz="170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Listen to music or a podcast</a:t>
            </a:r>
            <a:endParaRPr sz="1700">
              <a:solidFill>
                <a:srgbClr val="000000"/>
              </a:solidFill>
              <a:latin typeface="Arial"/>
              <a:ea typeface="Arial"/>
              <a:cs typeface="Arial"/>
              <a:sym typeface="Arial"/>
            </a:endParaRPr>
          </a:p>
          <a:p>
            <a:pPr marL="457200" lvl="0" indent="-336550" algn="l" rtl="0">
              <a:lnSpc>
                <a:spcPct val="150000"/>
              </a:lnSpc>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Make art</a:t>
            </a:r>
            <a:endParaRPr sz="1700">
              <a:solidFill>
                <a:srgbClr val="000000"/>
              </a:solidFill>
              <a:latin typeface="Arial"/>
              <a:ea typeface="Arial"/>
              <a:cs typeface="Arial"/>
              <a:sym typeface="Arial"/>
            </a:endParaRPr>
          </a:p>
          <a:p>
            <a:pPr marL="457200" lvl="0" indent="0" algn="l" rtl="0">
              <a:spcBef>
                <a:spcPts val="1200"/>
              </a:spcBef>
              <a:spcAft>
                <a:spcPts val="1600"/>
              </a:spcAft>
              <a:buNone/>
            </a:pPr>
            <a:endParaRPr/>
          </a:p>
        </p:txBody>
      </p:sp>
      <p:sp>
        <p:nvSpPr>
          <p:cNvPr id="131" name="Google Shape;131;p24"/>
          <p:cNvSpPr txBox="1"/>
          <p:nvPr/>
        </p:nvSpPr>
        <p:spPr>
          <a:xfrm>
            <a:off x="5943225" y="1123400"/>
            <a:ext cx="4108200" cy="35355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ts val="1200"/>
              </a:spcBef>
              <a:spcAft>
                <a:spcPts val="0"/>
              </a:spcAft>
              <a:buSzPts val="1700"/>
              <a:buChar char="●"/>
            </a:pPr>
            <a:r>
              <a:rPr lang="en" sz="1700"/>
              <a:t>Meditation</a:t>
            </a:r>
            <a:endParaRPr sz="1700"/>
          </a:p>
          <a:p>
            <a:pPr marL="457200" lvl="0" indent="-336550" algn="l" rtl="0">
              <a:lnSpc>
                <a:spcPct val="150000"/>
              </a:lnSpc>
              <a:spcBef>
                <a:spcPts val="0"/>
              </a:spcBef>
              <a:spcAft>
                <a:spcPts val="0"/>
              </a:spcAft>
              <a:buSzPts val="1700"/>
              <a:buChar char="●"/>
            </a:pPr>
            <a:r>
              <a:rPr lang="en" sz="1700"/>
              <a:t>Mindfulness exercises</a:t>
            </a:r>
            <a:endParaRPr sz="1700"/>
          </a:p>
          <a:p>
            <a:pPr marL="457200" lvl="0" indent="-336550" algn="l" rtl="0">
              <a:lnSpc>
                <a:spcPct val="150000"/>
              </a:lnSpc>
              <a:spcBef>
                <a:spcPts val="0"/>
              </a:spcBef>
              <a:spcAft>
                <a:spcPts val="0"/>
              </a:spcAft>
              <a:buSzPts val="1700"/>
              <a:buChar char="●"/>
            </a:pPr>
            <a:r>
              <a:rPr lang="en" sz="1700"/>
              <a:t>Play a game</a:t>
            </a:r>
            <a:endParaRPr sz="1700"/>
          </a:p>
          <a:p>
            <a:pPr marL="457200" lvl="0" indent="-336550" algn="l" rtl="0">
              <a:lnSpc>
                <a:spcPct val="150000"/>
              </a:lnSpc>
              <a:spcBef>
                <a:spcPts val="0"/>
              </a:spcBef>
              <a:spcAft>
                <a:spcPts val="0"/>
              </a:spcAft>
              <a:buSzPts val="1700"/>
              <a:buChar char="●"/>
            </a:pPr>
            <a:r>
              <a:rPr lang="en" sz="1700"/>
              <a:t>Practice deep breathing</a:t>
            </a:r>
            <a:endParaRPr sz="1700"/>
          </a:p>
          <a:p>
            <a:pPr marL="457200" lvl="0" indent="-336550" algn="l" rtl="0">
              <a:lnSpc>
                <a:spcPct val="150000"/>
              </a:lnSpc>
              <a:spcBef>
                <a:spcPts val="0"/>
              </a:spcBef>
              <a:spcAft>
                <a:spcPts val="0"/>
              </a:spcAft>
              <a:buSzPts val="1700"/>
              <a:buChar char="●"/>
            </a:pPr>
            <a:r>
              <a:rPr lang="en" sz="1700"/>
              <a:t>Read</a:t>
            </a:r>
            <a:endParaRPr sz="1700"/>
          </a:p>
          <a:p>
            <a:pPr marL="457200" lvl="0" indent="-336550" algn="l" rtl="0">
              <a:lnSpc>
                <a:spcPct val="150000"/>
              </a:lnSpc>
              <a:spcBef>
                <a:spcPts val="0"/>
              </a:spcBef>
              <a:spcAft>
                <a:spcPts val="0"/>
              </a:spcAft>
              <a:buSzPts val="1700"/>
              <a:buChar char="●"/>
            </a:pPr>
            <a:r>
              <a:rPr lang="en" sz="1700"/>
              <a:t>Take a bath</a:t>
            </a:r>
            <a:endParaRPr sz="1700"/>
          </a:p>
          <a:p>
            <a:pPr marL="457200" lvl="0" indent="-336550" algn="l" rtl="0">
              <a:lnSpc>
                <a:spcPct val="150000"/>
              </a:lnSpc>
              <a:spcBef>
                <a:spcPts val="0"/>
              </a:spcBef>
              <a:spcAft>
                <a:spcPts val="0"/>
              </a:spcAft>
              <a:buSzPts val="1700"/>
              <a:buChar char="●"/>
            </a:pPr>
            <a:r>
              <a:rPr lang="en" sz="1700"/>
              <a:t>Take a (timed) nap</a:t>
            </a:r>
            <a:endParaRPr sz="1700"/>
          </a:p>
          <a:p>
            <a:pPr marL="457200" lvl="0" indent="-336550" algn="l" rtl="0">
              <a:lnSpc>
                <a:spcPct val="150000"/>
              </a:lnSpc>
              <a:spcBef>
                <a:spcPts val="0"/>
              </a:spcBef>
              <a:spcAft>
                <a:spcPts val="0"/>
              </a:spcAft>
              <a:buSzPts val="1700"/>
              <a:buChar char="●"/>
            </a:pPr>
            <a:r>
              <a:rPr lang="en" sz="1700"/>
              <a:t>Watch TV or a movie</a:t>
            </a:r>
            <a:endParaRPr sz="1700"/>
          </a:p>
          <a:p>
            <a:pPr marL="457200" lvl="0" indent="-336550" algn="l" rtl="0">
              <a:lnSpc>
                <a:spcPct val="150000"/>
              </a:lnSpc>
              <a:spcBef>
                <a:spcPts val="0"/>
              </a:spcBef>
              <a:spcAft>
                <a:spcPts val="0"/>
              </a:spcAft>
              <a:buSzPts val="1700"/>
              <a:buChar char="●"/>
            </a:pPr>
            <a:r>
              <a:rPr lang="en" sz="1700"/>
              <a:t>Yoga</a:t>
            </a:r>
            <a:endParaRPr sz="1700"/>
          </a:p>
        </p:txBody>
      </p:sp>
      <p:pic>
        <p:nvPicPr>
          <p:cNvPr id="132" name="Google Shape;132;p24"/>
          <p:cNvPicPr preferRelativeResize="0"/>
          <p:nvPr/>
        </p:nvPicPr>
        <p:blipFill>
          <a:blip r:embed="rId3">
            <a:alphaModFix/>
          </a:blip>
          <a:stretch>
            <a:fillRect/>
          </a:stretch>
        </p:blipFill>
        <p:spPr>
          <a:xfrm>
            <a:off x="3282350" y="1414375"/>
            <a:ext cx="2774526" cy="2774526"/>
          </a:xfrm>
          <a:prstGeom prst="rect">
            <a:avLst/>
          </a:prstGeom>
          <a:noFill/>
          <a:ln>
            <a:noFill/>
          </a:ln>
        </p:spPr>
      </p:pic>
      <p:sp>
        <p:nvSpPr>
          <p:cNvPr id="133" name="Google Shape;133;p24"/>
          <p:cNvSpPr txBox="1"/>
          <p:nvPr/>
        </p:nvSpPr>
        <p:spPr>
          <a:xfrm>
            <a:off x="0" y="0"/>
            <a:ext cx="9144000" cy="112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b="1">
                <a:solidFill>
                  <a:schemeClr val="accent1"/>
                </a:solidFill>
                <a:latin typeface="Amatic SC"/>
                <a:ea typeface="Amatic SC"/>
                <a:cs typeface="Amatic SC"/>
                <a:sym typeface="Amatic SC"/>
              </a:rPr>
              <a:t>Examples of self-care</a:t>
            </a:r>
            <a:endParaRPr sz="5100" b="1">
              <a:solidFill>
                <a:schemeClr val="accent1"/>
              </a:solidFill>
              <a:latin typeface="Amatic SC"/>
              <a:ea typeface="Amatic SC"/>
              <a:cs typeface="Amatic SC"/>
              <a:sym typeface="Amatic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subTitle" idx="1"/>
          </p:nvPr>
        </p:nvSpPr>
        <p:spPr>
          <a:xfrm>
            <a:off x="149800" y="1756800"/>
            <a:ext cx="8682600" cy="706200"/>
          </a:xfrm>
          <a:prstGeom prst="rect">
            <a:avLst/>
          </a:prstGeom>
        </p:spPr>
        <p:txBody>
          <a:bodyPr spcFirstLastPara="1" wrap="square" lIns="91425" tIns="91425" rIns="91425" bIns="91425" anchor="ctr" anchorCtr="0">
            <a:noAutofit/>
          </a:bodyPr>
          <a:lstStyle/>
          <a:p>
            <a:pPr marL="0" lvl="0" indent="0" algn="ctr" rtl="0">
              <a:spcBef>
                <a:spcPts val="1400"/>
              </a:spcBef>
              <a:spcAft>
                <a:spcPts val="0"/>
              </a:spcAft>
              <a:buNone/>
            </a:pPr>
            <a:r>
              <a:rPr lang="en" sz="2000" b="1">
                <a:solidFill>
                  <a:srgbClr val="AAB300"/>
                </a:solidFill>
                <a:latin typeface="Arial"/>
                <a:ea typeface="Arial"/>
                <a:cs typeface="Arial"/>
                <a:sym typeface="Arial"/>
              </a:rPr>
              <a:t>WHY SHOULD I DISTRACT MYSELF?</a:t>
            </a:r>
            <a:endParaRPr sz="2000" b="1">
              <a:solidFill>
                <a:srgbClr val="AAB300"/>
              </a:solidFill>
              <a:latin typeface="Arial"/>
              <a:ea typeface="Arial"/>
              <a:cs typeface="Arial"/>
              <a:sym typeface="Arial"/>
            </a:endParaRPr>
          </a:p>
          <a:p>
            <a:pPr marL="0" lvl="0" indent="0" algn="ctr" rtl="0">
              <a:lnSpc>
                <a:spcPct val="150000"/>
              </a:lnSpc>
              <a:spcBef>
                <a:spcPts val="0"/>
              </a:spcBef>
              <a:spcAft>
                <a:spcPts val="0"/>
              </a:spcAft>
              <a:buNone/>
            </a:pPr>
            <a:r>
              <a:rPr lang="en" sz="1650">
                <a:solidFill>
                  <a:srgbClr val="000000"/>
                </a:solidFill>
                <a:latin typeface="Arial"/>
                <a:ea typeface="Arial"/>
                <a:cs typeface="Arial"/>
                <a:sym typeface="Arial"/>
              </a:rPr>
              <a:t>Activities are a great way for us to distract ourselves from our current emotions until we are better able to cope. When our level of distress is too high, we may not be able to effectively handle a situation and need ways to bring our emotional state down. Some suggestions may seem similar to self-care, but distraction activities serve a different purpose. One person’s self-care activity is another’s distraction technique.</a:t>
            </a:r>
            <a:endParaRPr sz="2100">
              <a:latin typeface="Arial"/>
              <a:ea typeface="Arial"/>
              <a:cs typeface="Arial"/>
              <a:sym typeface="Arial"/>
            </a:endParaRPr>
          </a:p>
        </p:txBody>
      </p:sp>
      <p:pic>
        <p:nvPicPr>
          <p:cNvPr id="139" name="Google Shape;139;p25"/>
          <p:cNvPicPr preferRelativeResize="0"/>
          <p:nvPr/>
        </p:nvPicPr>
        <p:blipFill>
          <a:blip r:embed="rId3">
            <a:alphaModFix/>
          </a:blip>
          <a:stretch>
            <a:fillRect/>
          </a:stretch>
        </p:blipFill>
        <p:spPr>
          <a:xfrm>
            <a:off x="2183754" y="3498054"/>
            <a:ext cx="4819100" cy="1598100"/>
          </a:xfrm>
          <a:prstGeom prst="rect">
            <a:avLst/>
          </a:prstGeom>
          <a:noFill/>
          <a:ln>
            <a:noFill/>
          </a:ln>
        </p:spPr>
      </p:pic>
      <p:sp>
        <p:nvSpPr>
          <p:cNvPr id="140" name="Google Shape;140;p25"/>
          <p:cNvSpPr txBox="1"/>
          <p:nvPr/>
        </p:nvSpPr>
        <p:spPr>
          <a:xfrm>
            <a:off x="0" y="0"/>
            <a:ext cx="9144000" cy="918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chemeClr val="accent1"/>
                </a:solidFill>
                <a:latin typeface="Amatic SC"/>
                <a:ea typeface="Amatic SC"/>
                <a:cs typeface="Amatic SC"/>
                <a:sym typeface="Amatic SC"/>
              </a:rPr>
              <a:t>Distraction as a strategy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311700" y="140450"/>
            <a:ext cx="8520600" cy="801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700">
                <a:solidFill>
                  <a:srgbClr val="AAB300"/>
                </a:solidFill>
                <a:latin typeface="Arial"/>
                <a:ea typeface="Arial"/>
                <a:cs typeface="Arial"/>
                <a:sym typeface="Arial"/>
              </a:rPr>
              <a:t>EXAMPLES OF DISTRACTION ACTIVITIES</a:t>
            </a:r>
            <a:endParaRPr sz="2700">
              <a:solidFill>
                <a:srgbClr val="AAB300"/>
              </a:solidFill>
              <a:latin typeface="Arial"/>
              <a:ea typeface="Arial"/>
              <a:cs typeface="Arial"/>
              <a:sym typeface="Arial"/>
            </a:endParaRPr>
          </a:p>
          <a:p>
            <a:pPr marL="0" lvl="0" indent="0" algn="ctr" rtl="0">
              <a:spcBef>
                <a:spcPts val="0"/>
              </a:spcBef>
              <a:spcAft>
                <a:spcPts val="0"/>
              </a:spcAft>
              <a:buNone/>
            </a:pPr>
            <a:endParaRPr sz="4800"/>
          </a:p>
        </p:txBody>
      </p:sp>
      <p:sp>
        <p:nvSpPr>
          <p:cNvPr id="146" name="Google Shape;146;p26"/>
          <p:cNvSpPr txBox="1">
            <a:spLocks noGrp="1"/>
          </p:cNvSpPr>
          <p:nvPr>
            <p:ph type="body" idx="1"/>
          </p:nvPr>
        </p:nvSpPr>
        <p:spPr>
          <a:xfrm>
            <a:off x="205550" y="941450"/>
            <a:ext cx="4366500" cy="3340200"/>
          </a:xfrm>
          <a:prstGeom prst="rect">
            <a:avLst/>
          </a:prstGeom>
        </p:spPr>
        <p:txBody>
          <a:bodyPr spcFirstLastPara="1" wrap="square" lIns="91425" tIns="91425" rIns="91425" bIns="91425" anchor="t" anchorCtr="0">
            <a:noAutofit/>
          </a:bodyPr>
          <a:lstStyle/>
          <a:p>
            <a:pPr marL="457200" lvl="0" indent="-349250" algn="l" rtl="0">
              <a:spcBef>
                <a:spcPts val="1200"/>
              </a:spcBef>
              <a:spcAft>
                <a:spcPts val="0"/>
              </a:spcAft>
              <a:buClr>
                <a:srgbClr val="000000"/>
              </a:buClr>
              <a:buSzPts val="1900"/>
              <a:buFont typeface="Arial"/>
              <a:buChar char="●"/>
            </a:pPr>
            <a:r>
              <a:rPr lang="en" sz="1900">
                <a:solidFill>
                  <a:srgbClr val="000000"/>
                </a:solidFill>
                <a:latin typeface="Arial"/>
                <a:ea typeface="Arial"/>
                <a:cs typeface="Arial"/>
                <a:sym typeface="Arial"/>
              </a:rPr>
              <a:t>Call a friend (and don’t talk about what’s causing you distress)</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Create something</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Describe your surroundings using your five senses</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Do a puzzle</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Do something kind for someone else</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Focus on a single task</a:t>
            </a:r>
            <a:endParaRPr sz="19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Go out to eat</a:t>
            </a:r>
            <a:endParaRPr sz="2100">
              <a:solidFill>
                <a:srgbClr val="000000"/>
              </a:solidFill>
              <a:latin typeface="Arial"/>
              <a:ea typeface="Arial"/>
              <a:cs typeface="Arial"/>
              <a:sym typeface="Arial"/>
            </a:endParaRPr>
          </a:p>
          <a:p>
            <a:pPr marL="457200" lvl="0" indent="-349250" algn="l" rtl="0">
              <a:spcBef>
                <a:spcPts val="0"/>
              </a:spcBef>
              <a:spcAft>
                <a:spcPts val="0"/>
              </a:spcAft>
              <a:buClr>
                <a:srgbClr val="000000"/>
              </a:buClr>
              <a:buSzPts val="1900"/>
              <a:buFont typeface="Arial"/>
              <a:buChar char="●"/>
            </a:pPr>
            <a:r>
              <a:rPr lang="en" sz="1900">
                <a:solidFill>
                  <a:srgbClr val="000000"/>
                </a:solidFill>
                <a:latin typeface="Arial"/>
                <a:ea typeface="Arial"/>
                <a:cs typeface="Arial"/>
                <a:sym typeface="Arial"/>
              </a:rPr>
              <a:t>Go to an event</a:t>
            </a:r>
            <a:endParaRPr sz="1900">
              <a:solidFill>
                <a:srgbClr val="000000"/>
              </a:solidFill>
              <a:latin typeface="Arial"/>
              <a:ea typeface="Arial"/>
              <a:cs typeface="Arial"/>
              <a:sym typeface="Arial"/>
            </a:endParaRPr>
          </a:p>
          <a:p>
            <a:pPr marL="0" lvl="0" indent="0" algn="l" rtl="0">
              <a:spcBef>
                <a:spcPts val="1200"/>
              </a:spcBef>
              <a:spcAft>
                <a:spcPts val="1600"/>
              </a:spcAft>
              <a:buNone/>
            </a:pPr>
            <a:endParaRPr/>
          </a:p>
        </p:txBody>
      </p:sp>
      <p:sp>
        <p:nvSpPr>
          <p:cNvPr id="147" name="Google Shape;147;p26"/>
          <p:cNvSpPr txBox="1"/>
          <p:nvPr/>
        </p:nvSpPr>
        <p:spPr>
          <a:xfrm>
            <a:off x="4830200" y="916250"/>
            <a:ext cx="4035000" cy="37851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200"/>
              </a:spcBef>
              <a:spcAft>
                <a:spcPts val="0"/>
              </a:spcAft>
              <a:buSzPts val="2000"/>
              <a:buChar char="●"/>
            </a:pPr>
            <a:r>
              <a:rPr lang="en" sz="2000"/>
              <a:t>Hold ice</a:t>
            </a:r>
            <a:endParaRPr sz="2000"/>
          </a:p>
          <a:p>
            <a:pPr marL="457200" lvl="0" indent="-355600" algn="l" rtl="0">
              <a:lnSpc>
                <a:spcPct val="115000"/>
              </a:lnSpc>
              <a:spcBef>
                <a:spcPts val="0"/>
              </a:spcBef>
              <a:spcAft>
                <a:spcPts val="0"/>
              </a:spcAft>
              <a:buSzPts val="2000"/>
              <a:buChar char="●"/>
            </a:pPr>
            <a:r>
              <a:rPr lang="en" sz="2000"/>
              <a:t>Listen to music or a podcast</a:t>
            </a:r>
            <a:endParaRPr sz="2000"/>
          </a:p>
          <a:p>
            <a:pPr marL="457200" lvl="0" indent="-355600" algn="l" rtl="0">
              <a:lnSpc>
                <a:spcPct val="115000"/>
              </a:lnSpc>
              <a:spcBef>
                <a:spcPts val="0"/>
              </a:spcBef>
              <a:spcAft>
                <a:spcPts val="0"/>
              </a:spcAft>
              <a:buSzPts val="2000"/>
              <a:buChar char="●"/>
            </a:pPr>
            <a:r>
              <a:rPr lang="en" sz="2000"/>
              <a:t>Make a list of things (cars, dog breeds, music artists, etc.)</a:t>
            </a:r>
            <a:endParaRPr sz="2000"/>
          </a:p>
          <a:p>
            <a:pPr marL="457200" lvl="0" indent="-355600" algn="l" rtl="0">
              <a:lnSpc>
                <a:spcPct val="115000"/>
              </a:lnSpc>
              <a:spcBef>
                <a:spcPts val="0"/>
              </a:spcBef>
              <a:spcAft>
                <a:spcPts val="0"/>
              </a:spcAft>
              <a:buSzPts val="2000"/>
              <a:buChar char="●"/>
            </a:pPr>
            <a:r>
              <a:rPr lang="en" sz="2000"/>
              <a:t>Take a hot or cold shower</a:t>
            </a:r>
            <a:endParaRPr sz="2000"/>
          </a:p>
          <a:p>
            <a:pPr marL="457200" lvl="0" indent="-355600" algn="l" rtl="0">
              <a:lnSpc>
                <a:spcPct val="115000"/>
              </a:lnSpc>
              <a:spcBef>
                <a:spcPts val="0"/>
              </a:spcBef>
              <a:spcAft>
                <a:spcPts val="0"/>
              </a:spcAft>
              <a:buSzPts val="2000"/>
              <a:buChar char="●"/>
            </a:pPr>
            <a:r>
              <a:rPr lang="en" sz="2000"/>
              <a:t>Try something new</a:t>
            </a:r>
            <a:endParaRPr sz="2000"/>
          </a:p>
          <a:p>
            <a:pPr marL="457200" lvl="0" indent="-355600" algn="l" rtl="0">
              <a:lnSpc>
                <a:spcPct val="115000"/>
              </a:lnSpc>
              <a:spcBef>
                <a:spcPts val="0"/>
              </a:spcBef>
              <a:spcAft>
                <a:spcPts val="0"/>
              </a:spcAft>
              <a:buSzPts val="2000"/>
              <a:buChar char="●"/>
            </a:pPr>
            <a:r>
              <a:rPr lang="en" sz="2000"/>
              <a:t>Volunteer</a:t>
            </a:r>
            <a:endParaRPr sz="2000"/>
          </a:p>
          <a:p>
            <a:pPr marL="457200" lvl="0" indent="-355600" algn="l" rtl="0">
              <a:lnSpc>
                <a:spcPct val="115000"/>
              </a:lnSpc>
              <a:spcBef>
                <a:spcPts val="0"/>
              </a:spcBef>
              <a:spcAft>
                <a:spcPts val="0"/>
              </a:spcAft>
              <a:buSzPts val="2000"/>
              <a:buChar char="●"/>
            </a:pPr>
            <a:r>
              <a:rPr lang="en" sz="2000"/>
              <a:t>Watch something funny</a:t>
            </a:r>
            <a:endParaRPr sz="2000"/>
          </a:p>
          <a:p>
            <a:pPr marL="457200" lvl="0" indent="-355600" algn="l" rtl="0">
              <a:lnSpc>
                <a:spcPct val="115000"/>
              </a:lnSpc>
              <a:spcBef>
                <a:spcPts val="0"/>
              </a:spcBef>
              <a:spcAft>
                <a:spcPts val="0"/>
              </a:spcAft>
              <a:buSzPts val="2000"/>
              <a:buChar char="●"/>
            </a:pPr>
            <a:r>
              <a:rPr lang="en" sz="2000"/>
              <a:t>Watch TV or a movie</a:t>
            </a:r>
            <a:endParaRPr sz="2000"/>
          </a:p>
          <a:p>
            <a:pPr marL="0" lvl="0" indent="0" algn="l" rtl="0">
              <a:lnSpc>
                <a:spcPct val="115000"/>
              </a:lnSpc>
              <a:spcBef>
                <a:spcPts val="1200"/>
              </a:spcBef>
              <a:spcAft>
                <a:spcPts val="0"/>
              </a:spcAft>
              <a:buNone/>
            </a:pPr>
            <a:endParaRPr sz="1800">
              <a:solidFill>
                <a:schemeClr val="dk2"/>
              </a:solidFill>
              <a:latin typeface="Source Code Pro"/>
              <a:ea typeface="Source Code Pro"/>
              <a:cs typeface="Source Code Pro"/>
              <a:sym typeface="Source Code Pro"/>
            </a:endParaRPr>
          </a:p>
          <a:p>
            <a:pPr marL="0" lvl="0" indent="0" algn="l" rtl="0">
              <a:spcBef>
                <a:spcPts val="160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7"/>
          <p:cNvPicPr preferRelativeResize="0"/>
          <p:nvPr/>
        </p:nvPicPr>
        <p:blipFill>
          <a:blip r:embed="rId3">
            <a:alphaModFix/>
          </a:blip>
          <a:stretch>
            <a:fillRect/>
          </a:stretch>
        </p:blipFill>
        <p:spPr>
          <a:xfrm>
            <a:off x="582975" y="99325"/>
            <a:ext cx="3388300" cy="4915899"/>
          </a:xfrm>
          <a:prstGeom prst="rect">
            <a:avLst/>
          </a:prstGeom>
          <a:noFill/>
          <a:ln>
            <a:noFill/>
          </a:ln>
        </p:spPr>
      </p:pic>
      <p:sp>
        <p:nvSpPr>
          <p:cNvPr id="153" name="Google Shape;153;p27"/>
          <p:cNvSpPr txBox="1"/>
          <p:nvPr/>
        </p:nvSpPr>
        <p:spPr>
          <a:xfrm>
            <a:off x="4520950" y="1168900"/>
            <a:ext cx="4664100" cy="4254600"/>
          </a:xfrm>
          <a:prstGeom prst="rect">
            <a:avLst/>
          </a:prstGeom>
          <a:noFill/>
          <a:ln>
            <a:noFill/>
          </a:ln>
        </p:spPr>
        <p:txBody>
          <a:bodyPr spcFirstLastPara="1" wrap="square" lIns="91425" tIns="91425" rIns="91425" bIns="91425" anchor="t" anchorCtr="0">
            <a:noAutofit/>
          </a:bodyPr>
          <a:lstStyle/>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Exercise</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Eat Healthy</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Sleep</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Learn and Explore</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Structure and Routines</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Practice Mindfulness</a:t>
            </a:r>
            <a:endParaRPr sz="2400">
              <a:latin typeface="Source Code Pro"/>
              <a:ea typeface="Source Code Pro"/>
              <a:cs typeface="Source Code Pro"/>
              <a:sym typeface="Source Code Pro"/>
            </a:endParaRPr>
          </a:p>
          <a:p>
            <a:pPr marL="457200" lvl="0" indent="-381000" algn="l" rtl="0">
              <a:lnSpc>
                <a:spcPct val="150000"/>
              </a:lnSpc>
              <a:spcBef>
                <a:spcPts val="0"/>
              </a:spcBef>
              <a:spcAft>
                <a:spcPts val="0"/>
              </a:spcAft>
              <a:buSzPts val="2400"/>
              <a:buFont typeface="Source Code Pro"/>
              <a:buChar char="●"/>
            </a:pPr>
            <a:r>
              <a:rPr lang="en" sz="2400">
                <a:latin typeface="Source Code Pro"/>
                <a:ea typeface="Source Code Pro"/>
                <a:cs typeface="Source Code Pro"/>
                <a:sym typeface="Source Code Pro"/>
              </a:rPr>
              <a:t>Talk with a Friend</a:t>
            </a:r>
            <a:endParaRPr sz="2400">
              <a:latin typeface="Source Code Pro"/>
              <a:ea typeface="Source Code Pro"/>
              <a:cs typeface="Source Code Pro"/>
              <a:sym typeface="Source Code Pro"/>
            </a:endParaRPr>
          </a:p>
        </p:txBody>
      </p:sp>
      <p:sp>
        <p:nvSpPr>
          <p:cNvPr id="154" name="Google Shape;154;p27"/>
          <p:cNvSpPr txBox="1"/>
          <p:nvPr/>
        </p:nvSpPr>
        <p:spPr>
          <a:xfrm>
            <a:off x="3731575" y="31075"/>
            <a:ext cx="5882700" cy="779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200" b="1" i="1">
                <a:solidFill>
                  <a:srgbClr val="003479"/>
                </a:solidFill>
              </a:rPr>
              <a:t>self-care recommendations</a:t>
            </a:r>
            <a:endParaRPr sz="2200" b="1" i="1">
              <a:solidFill>
                <a:srgbClr val="003479"/>
              </a:solidFill>
            </a:endParaRPr>
          </a:p>
          <a:p>
            <a:pPr marL="0" lvl="0" indent="0" algn="ctr" rtl="0">
              <a:lnSpc>
                <a:spcPct val="115000"/>
              </a:lnSpc>
              <a:spcBef>
                <a:spcPts val="1400"/>
              </a:spcBef>
              <a:spcAft>
                <a:spcPts val="0"/>
              </a:spcAft>
              <a:buNone/>
            </a:pPr>
            <a:r>
              <a:rPr lang="en" sz="1800" b="1">
                <a:solidFill>
                  <a:srgbClr val="AAB300"/>
                </a:solidFill>
              </a:rPr>
              <a:t>FROM CALIFORNIA’S EACH MIND MATTERS</a:t>
            </a:r>
            <a:endParaRPr sz="1800" b="1">
              <a:solidFill>
                <a:srgbClr val="AAB300"/>
              </a:solidFill>
            </a:endParaRPr>
          </a:p>
          <a:p>
            <a:pPr marL="0" lvl="0" indent="0" algn="ctr"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265500" y="90800"/>
            <a:ext cx="4045200" cy="1710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Do you have a self care plan?</a:t>
            </a:r>
            <a:endParaRPr/>
          </a:p>
        </p:txBody>
      </p:sp>
      <p:sp>
        <p:nvSpPr>
          <p:cNvPr id="160" name="Google Shape;160;p28"/>
          <p:cNvSpPr txBox="1">
            <a:spLocks noGrp="1"/>
          </p:cNvSpPr>
          <p:nvPr>
            <p:ph type="subTitle" idx="1"/>
          </p:nvPr>
        </p:nvSpPr>
        <p:spPr>
          <a:xfrm>
            <a:off x="265500" y="1626024"/>
            <a:ext cx="4045200" cy="66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follow it?</a:t>
            </a:r>
            <a:endParaRPr/>
          </a:p>
        </p:txBody>
      </p:sp>
      <p:sp>
        <p:nvSpPr>
          <p:cNvPr id="161" name="Google Shape;161;p2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62" name="Google Shape;162;p28"/>
          <p:cNvPicPr preferRelativeResize="0"/>
          <p:nvPr/>
        </p:nvPicPr>
        <p:blipFill>
          <a:blip r:embed="rId3">
            <a:alphaModFix/>
          </a:blip>
          <a:stretch>
            <a:fillRect/>
          </a:stretch>
        </p:blipFill>
        <p:spPr>
          <a:xfrm>
            <a:off x="4705526" y="435064"/>
            <a:ext cx="4273400" cy="4273373"/>
          </a:xfrm>
          <a:prstGeom prst="rect">
            <a:avLst/>
          </a:prstGeom>
          <a:noFill/>
          <a:ln>
            <a:noFill/>
          </a:ln>
        </p:spPr>
      </p:pic>
      <p:pic>
        <p:nvPicPr>
          <p:cNvPr id="163" name="Google Shape;163;p28"/>
          <p:cNvPicPr preferRelativeResize="0"/>
          <p:nvPr/>
        </p:nvPicPr>
        <p:blipFill>
          <a:blip r:embed="rId4">
            <a:alphaModFix/>
          </a:blip>
          <a:stretch>
            <a:fillRect/>
          </a:stretch>
        </p:blipFill>
        <p:spPr>
          <a:xfrm>
            <a:off x="942738" y="2112579"/>
            <a:ext cx="2690725" cy="2851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9"/>
          <p:cNvSpPr txBox="1">
            <a:spLocks noGrp="1"/>
          </p:cNvSpPr>
          <p:nvPr>
            <p:ph type="ctrTitle"/>
          </p:nvPr>
        </p:nvSpPr>
        <p:spPr>
          <a:xfrm>
            <a:off x="311700" y="-9794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a:t>Develop your self-care plan</a:t>
            </a:r>
            <a:endParaRPr sz="4500"/>
          </a:p>
        </p:txBody>
      </p:sp>
      <p:sp>
        <p:nvSpPr>
          <p:cNvPr id="169" name="Google Shape;169;p29"/>
          <p:cNvSpPr txBox="1"/>
          <p:nvPr/>
        </p:nvSpPr>
        <p:spPr>
          <a:xfrm>
            <a:off x="80450" y="748300"/>
            <a:ext cx="8878800" cy="2806500"/>
          </a:xfrm>
          <a:prstGeom prst="rect">
            <a:avLst/>
          </a:prstGeom>
          <a:noFill/>
          <a:ln>
            <a:noFill/>
          </a:ln>
        </p:spPr>
        <p:txBody>
          <a:bodyPr spcFirstLastPara="1" wrap="square" lIns="91425" tIns="91425" rIns="91425" bIns="91425" anchor="t" anchorCtr="0">
            <a:noAutofit/>
          </a:bodyPr>
          <a:lstStyle/>
          <a:p>
            <a:pPr marL="0" lvl="0" indent="0" algn="l" rtl="0">
              <a:lnSpc>
                <a:spcPct val="158000"/>
              </a:lnSpc>
              <a:spcBef>
                <a:spcPts val="0"/>
              </a:spcBef>
              <a:spcAft>
                <a:spcPts val="0"/>
              </a:spcAft>
              <a:buNone/>
            </a:pPr>
            <a:r>
              <a:rPr lang="en" sz="1100" dirty="0">
                <a:solidFill>
                  <a:srgbClr val="333333"/>
                </a:solidFill>
                <a:highlight>
                  <a:srgbClr val="FFFFFF"/>
                </a:highlight>
              </a:rPr>
              <a:t>For each category in your self care plan,  select at least one strategy or activity that you can undertake. You might notice areas of overlap between these categories. It is important to develop a self-care plan that is holistic and individual to you.</a:t>
            </a:r>
            <a:endParaRPr sz="1100" dirty="0">
              <a:solidFill>
                <a:srgbClr val="333333"/>
              </a:solidFill>
              <a:highlight>
                <a:srgbClr val="FFFFFF"/>
              </a:highlight>
            </a:endParaRPr>
          </a:p>
          <a:p>
            <a:pPr marL="457200" lvl="0" indent="-298450" algn="l" rtl="0">
              <a:lnSpc>
                <a:spcPct val="158000"/>
              </a:lnSpc>
              <a:spcBef>
                <a:spcPts val="1600"/>
              </a:spcBef>
              <a:spcAft>
                <a:spcPts val="0"/>
              </a:spcAft>
              <a:buClr>
                <a:srgbClr val="333333"/>
              </a:buClr>
              <a:buSzPts val="1100"/>
              <a:buFont typeface="Arial"/>
              <a:buChar char="●"/>
            </a:pPr>
            <a:r>
              <a:rPr lang="en" sz="1100" dirty="0">
                <a:solidFill>
                  <a:srgbClr val="333333"/>
                </a:solidFill>
                <a:highlight>
                  <a:srgbClr val="FFFFFF"/>
                </a:highlight>
              </a:rPr>
              <a:t>Use a </a:t>
            </a:r>
            <a:r>
              <a:rPr lang="en" sz="1100" dirty="0">
                <a:solidFill>
                  <a:srgbClr val="333333"/>
                </a:solidFill>
                <a:highlight>
                  <a:srgbClr val="FFFFFF"/>
                </a:highlight>
                <a:uFill>
                  <a:noFill/>
                </a:uFil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self-care plan template</a:t>
            </a:r>
            <a:r>
              <a:rPr lang="en" sz="1100" dirty="0">
                <a:solidFill>
                  <a:srgbClr val="333333"/>
                </a:solidFill>
                <a:highlight>
                  <a:srgbClr val="FFFFFF"/>
                </a:highlight>
              </a:rPr>
              <a:t> or create your own.</a:t>
            </a:r>
            <a:endParaRPr sz="1100" dirty="0">
              <a:solidFill>
                <a:srgbClr val="333333"/>
              </a:solidFill>
              <a:highlight>
                <a:srgbClr val="FFFFFF"/>
              </a:highlight>
            </a:endParaRPr>
          </a:p>
          <a:p>
            <a:pPr marL="457200" lvl="0" indent="-298450" algn="l" rtl="0">
              <a:lnSpc>
                <a:spcPct val="158000"/>
              </a:lnSpc>
              <a:spcBef>
                <a:spcPts val="0"/>
              </a:spcBef>
              <a:spcAft>
                <a:spcPts val="0"/>
              </a:spcAft>
              <a:buClr>
                <a:srgbClr val="333333"/>
              </a:buClr>
              <a:buSzPts val="1100"/>
              <a:buFont typeface="Roboto"/>
              <a:buChar char="●"/>
            </a:pPr>
            <a:r>
              <a:rPr lang="en" sz="1100" b="1" dirty="0">
                <a:solidFill>
                  <a:srgbClr val="333333"/>
                </a:solidFill>
                <a:highlight>
                  <a:srgbClr val="FFFFFF"/>
                </a:highlight>
              </a:rPr>
              <a:t>Fill your self-care plan with activities that you enjoy</a:t>
            </a:r>
            <a:r>
              <a:rPr lang="en" sz="1100" dirty="0">
                <a:solidFill>
                  <a:srgbClr val="333333"/>
                </a:solidFill>
                <a:highlight>
                  <a:srgbClr val="FFFFFF"/>
                </a:highlight>
              </a:rPr>
              <a:t> and that support your wellbeing.</a:t>
            </a:r>
            <a:endParaRPr sz="1100" dirty="0">
              <a:solidFill>
                <a:srgbClr val="333333"/>
              </a:solidFill>
              <a:highlight>
                <a:srgbClr val="FFFFFF"/>
              </a:highlight>
            </a:endParaRPr>
          </a:p>
          <a:p>
            <a:pPr marL="457200" lvl="0" indent="-298450" algn="l" rtl="0">
              <a:lnSpc>
                <a:spcPct val="158000"/>
              </a:lnSpc>
              <a:spcBef>
                <a:spcPts val="0"/>
              </a:spcBef>
              <a:spcAft>
                <a:spcPts val="0"/>
              </a:spcAft>
              <a:buClr>
                <a:srgbClr val="333333"/>
              </a:buClr>
              <a:buSzPts val="1100"/>
              <a:buFont typeface="Roboto"/>
              <a:buChar char="●"/>
            </a:pPr>
            <a:r>
              <a:rPr lang="en" sz="1100" b="1" dirty="0">
                <a:solidFill>
                  <a:srgbClr val="333333"/>
                </a:solidFill>
                <a:highlight>
                  <a:srgbClr val="FFFFFF"/>
                </a:highlight>
              </a:rPr>
              <a:t>Keep this in a place where you can see it every day</a:t>
            </a:r>
            <a:r>
              <a:rPr lang="en" sz="1100" dirty="0">
                <a:solidFill>
                  <a:srgbClr val="333333"/>
                </a:solidFill>
                <a:highlight>
                  <a:srgbClr val="FFFFFF"/>
                </a:highlight>
              </a:rPr>
              <a:t>. Keeping it visible will help you to think about and commit to the strategies in your plan. You can also share it with your friends and family so they can support you in your actions.</a:t>
            </a:r>
            <a:endParaRPr sz="1100" dirty="0">
              <a:solidFill>
                <a:srgbClr val="333333"/>
              </a:solidFill>
              <a:highlight>
                <a:srgbClr val="FFFFFF"/>
              </a:highlight>
            </a:endParaRPr>
          </a:p>
          <a:p>
            <a:pPr marL="457200" lvl="0" indent="-298450" algn="l" rtl="0">
              <a:lnSpc>
                <a:spcPct val="158000"/>
              </a:lnSpc>
              <a:spcBef>
                <a:spcPts val="0"/>
              </a:spcBef>
              <a:spcAft>
                <a:spcPts val="0"/>
              </a:spcAft>
              <a:buClr>
                <a:srgbClr val="333333"/>
              </a:buClr>
              <a:buSzPts val="1100"/>
              <a:buFont typeface="Roboto"/>
              <a:buChar char="●"/>
            </a:pPr>
            <a:r>
              <a:rPr lang="en" sz="1100" b="1" dirty="0">
                <a:solidFill>
                  <a:srgbClr val="333333"/>
                </a:solidFill>
                <a:highlight>
                  <a:srgbClr val="FFFFFF"/>
                </a:highlight>
              </a:rPr>
              <a:t>Stick to your plan and practice the activities regularly</a:t>
            </a:r>
            <a:r>
              <a:rPr lang="en" sz="1100" dirty="0">
                <a:solidFill>
                  <a:srgbClr val="333333"/>
                </a:solidFill>
                <a:highlight>
                  <a:srgbClr val="FFFFFF"/>
                </a:highlight>
              </a:rPr>
              <a:t>. Just like an athlete doesn’t become fit by merely ‘thinking’ about fitness, as a parent/caregiver you can’t expect to perform effectively without putting into practice a holistic plan for your wellbeing.</a:t>
            </a:r>
            <a:endParaRPr sz="1100" dirty="0">
              <a:solidFill>
                <a:srgbClr val="333333"/>
              </a:solidFill>
              <a:highlight>
                <a:srgbClr val="FFFFFF"/>
              </a:highlight>
            </a:endParaRPr>
          </a:p>
          <a:p>
            <a:pPr marL="457200" lvl="0" indent="-298450" algn="l" rtl="0">
              <a:lnSpc>
                <a:spcPct val="158000"/>
              </a:lnSpc>
              <a:spcBef>
                <a:spcPts val="0"/>
              </a:spcBef>
              <a:spcAft>
                <a:spcPts val="0"/>
              </a:spcAft>
              <a:buClr>
                <a:srgbClr val="333333"/>
              </a:buClr>
              <a:buSzPts val="1100"/>
              <a:buFont typeface="Roboto"/>
              <a:buChar char="●"/>
            </a:pPr>
            <a:r>
              <a:rPr lang="en" sz="1100" b="1" dirty="0">
                <a:solidFill>
                  <a:srgbClr val="333333"/>
                </a:solidFill>
                <a:highlight>
                  <a:srgbClr val="FFFFFF"/>
                </a:highlight>
              </a:rPr>
              <a:t>Re-assess how you are going at the end of one month</a:t>
            </a:r>
            <a:r>
              <a:rPr lang="en" sz="1100" dirty="0">
                <a:solidFill>
                  <a:srgbClr val="333333"/>
                </a:solidFill>
                <a:highlight>
                  <a:srgbClr val="FFFFFF"/>
                </a:highlight>
              </a:rPr>
              <a:t> and then three months. Plans can take over a month to become habits, so check-in and be realistic about your own self-care plan. After a while, come back and complete the self-care assessment again to find out how you are going with your new habits.</a:t>
            </a:r>
            <a:endParaRPr sz="1100" dirty="0">
              <a:solidFill>
                <a:srgbClr val="333333"/>
              </a:solidFill>
              <a:highlight>
                <a:srgbClr val="FFFFFF"/>
              </a:highlight>
            </a:endParaRPr>
          </a:p>
          <a:p>
            <a:pPr marL="457200" lvl="0" indent="0" algn="l" rtl="0">
              <a:spcBef>
                <a:spcPts val="1600"/>
              </a:spcBef>
              <a:spcAft>
                <a:spcPts val="0"/>
              </a:spcAft>
              <a:buNone/>
            </a:pPr>
            <a:endParaRPr dirty="0">
              <a:latin typeface="Source Code Pro"/>
              <a:ea typeface="Source Code Pro"/>
              <a:cs typeface="Source Code Pro"/>
              <a:sym typeface="Source Code Pro"/>
            </a:endParaRPr>
          </a:p>
        </p:txBody>
      </p:sp>
      <p:sp>
        <p:nvSpPr>
          <p:cNvPr id="170" name="Google Shape;170;p29"/>
          <p:cNvSpPr txBox="1"/>
          <p:nvPr/>
        </p:nvSpPr>
        <p:spPr>
          <a:xfrm>
            <a:off x="291825" y="4203350"/>
            <a:ext cx="8289600" cy="47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latin typeface="Source Code Pro"/>
                <a:ea typeface="Source Code Pro"/>
                <a:cs typeface="Source Code Pro"/>
                <a:sym typeface="Source Code Pro"/>
                <a:hlinkClick r:id="rId4"/>
              </a:rPr>
              <a:t>Developing a self-care plan | Teacher wellbeing</a:t>
            </a:r>
            <a:endParaRPr dirty="0">
              <a:latin typeface="Source Code Pro"/>
              <a:ea typeface="Source Code Pro"/>
              <a:cs typeface="Source Code Pro"/>
              <a:sym typeface="Source Code Pro"/>
            </a:endParaRPr>
          </a:p>
          <a:p>
            <a:pPr marL="0" lvl="0" indent="0" algn="ctr" rtl="0">
              <a:spcBef>
                <a:spcPts val="0"/>
              </a:spcBef>
              <a:spcAft>
                <a:spcPts val="0"/>
              </a:spcAft>
              <a:buNone/>
            </a:pPr>
            <a:endParaRPr dirty="0">
              <a:latin typeface="Source Code Pro"/>
              <a:ea typeface="Source Code Pro"/>
              <a:cs typeface="Source Code Pro"/>
              <a:sym typeface="Source Code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0"/>
          <p:cNvPicPr preferRelativeResize="0"/>
          <p:nvPr/>
        </p:nvPicPr>
        <p:blipFill>
          <a:blip r:embed="rId3">
            <a:alphaModFix/>
          </a:blip>
          <a:stretch>
            <a:fillRect/>
          </a:stretch>
        </p:blipFill>
        <p:spPr>
          <a:xfrm>
            <a:off x="1470725" y="152400"/>
            <a:ext cx="6313826"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9538" y="187997"/>
            <a:ext cx="4858070" cy="4858070"/>
          </a:xfrm>
          <a:prstGeom prst="rect">
            <a:avLst/>
          </a:prstGeom>
        </p:spPr>
      </p:pic>
      <p:pic>
        <p:nvPicPr>
          <p:cNvPr id="1026" name="Picture 2" descr="How burnout became a sinister and insidious epidemic | Mental health | The  Guard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217025"/>
            <a:ext cx="2316444" cy="138986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Burned out? You're not alone. And the world is finally paying attention -  The Boston Glo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Burned out? You're not alone. And the world is finally paying attention -  The Boston Glob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6917608" y="522187"/>
            <a:ext cx="2039909" cy="1449409"/>
          </a:xfrm>
          <a:prstGeom prst="rect">
            <a:avLst/>
          </a:prstGeom>
        </p:spPr>
      </p:pic>
    </p:spTree>
    <p:extLst>
      <p:ext uri="{BB962C8B-B14F-4D97-AF65-F5344CB8AC3E}">
        <p14:creationId xmlns:p14="http://schemas.microsoft.com/office/powerpoint/2010/main" val="3701315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t>Let’s play a game!</a:t>
            </a:r>
            <a:endParaRPr sz="4600"/>
          </a:p>
        </p:txBody>
      </p:sp>
      <p:pic>
        <p:nvPicPr>
          <p:cNvPr id="181" name="Google Shape;181;p31"/>
          <p:cNvPicPr preferRelativeResize="0"/>
          <p:nvPr/>
        </p:nvPicPr>
        <p:blipFill>
          <a:blip r:embed="rId3">
            <a:alphaModFix/>
          </a:blip>
          <a:stretch>
            <a:fillRect/>
          </a:stretch>
        </p:blipFill>
        <p:spPr>
          <a:xfrm>
            <a:off x="402075" y="1093850"/>
            <a:ext cx="3859901" cy="3859901"/>
          </a:xfrm>
          <a:prstGeom prst="rect">
            <a:avLst/>
          </a:prstGeom>
          <a:noFill/>
          <a:ln>
            <a:noFill/>
          </a:ln>
        </p:spPr>
      </p:pic>
      <p:pic>
        <p:nvPicPr>
          <p:cNvPr id="182" name="Google Shape;182;p31"/>
          <p:cNvPicPr preferRelativeResize="0"/>
          <p:nvPr/>
        </p:nvPicPr>
        <p:blipFill>
          <a:blip r:embed="rId4">
            <a:alphaModFix/>
          </a:blip>
          <a:stretch>
            <a:fillRect/>
          </a:stretch>
        </p:blipFill>
        <p:spPr>
          <a:xfrm>
            <a:off x="4533825" y="1093850"/>
            <a:ext cx="3859901" cy="38599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13" y="0"/>
            <a:ext cx="8520600" cy="801000"/>
          </a:xfrm>
        </p:spPr>
        <p:txBody>
          <a:bodyPr/>
          <a:lstStyle/>
          <a:p>
            <a:pPr algn="ctr"/>
            <a:r>
              <a:rPr lang="en-US" dirty="0" smtClean="0"/>
              <a:t>What is your love language?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13" y="873858"/>
            <a:ext cx="4240585" cy="39953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912" y="873858"/>
            <a:ext cx="3422003" cy="4163654"/>
          </a:xfrm>
          <a:prstGeom prst="rect">
            <a:avLst/>
          </a:prstGeom>
        </p:spPr>
      </p:pic>
    </p:spTree>
    <p:extLst>
      <p:ext uri="{BB962C8B-B14F-4D97-AF65-F5344CB8AC3E}">
        <p14:creationId xmlns:p14="http://schemas.microsoft.com/office/powerpoint/2010/main" val="2651850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5" name="Google Shape;65;p14"/>
          <p:cNvPicPr preferRelativeResize="0"/>
          <p:nvPr/>
        </p:nvPicPr>
        <p:blipFill>
          <a:blip r:embed="rId3">
            <a:alphaModFix/>
          </a:blip>
          <a:stretch>
            <a:fillRect/>
          </a:stretch>
        </p:blipFill>
        <p:spPr>
          <a:xfrm>
            <a:off x="1566288" y="468479"/>
            <a:ext cx="6189485" cy="40619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Compassion fatigue?</a:t>
            </a:r>
          </a:p>
        </p:txBody>
      </p:sp>
      <p:sp>
        <p:nvSpPr>
          <p:cNvPr id="4" name="Rectangle 3"/>
          <p:cNvSpPr/>
          <p:nvPr/>
        </p:nvSpPr>
        <p:spPr>
          <a:xfrm>
            <a:off x="2506370" y="1093850"/>
            <a:ext cx="4131259" cy="523220"/>
          </a:xfrm>
          <a:prstGeom prst="rect">
            <a:avLst/>
          </a:prstGeom>
        </p:spPr>
        <p:txBody>
          <a:bodyPr wrap="none">
            <a:spAutoFit/>
          </a:bodyPr>
          <a:lstStyle/>
          <a:p>
            <a:r>
              <a:rPr lang="en-US" dirty="0">
                <a:hlinkClick r:id="rId3"/>
              </a:rPr>
              <a:t>https://</a:t>
            </a:r>
            <a:r>
              <a:rPr lang="en-US" dirty="0" smtClean="0">
                <a:hlinkClick r:id="rId3"/>
              </a:rPr>
              <a:t>www.youtube.com/watch?v=sLLxbTZEh6E</a:t>
            </a:r>
            <a:endParaRPr lang="en-US" dirty="0" smtClean="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69" y="700524"/>
            <a:ext cx="2480201" cy="2480201"/>
          </a:xfrm>
          <a:prstGeom prst="rect">
            <a:avLst/>
          </a:prstGeom>
        </p:spPr>
      </p:pic>
      <p:pic>
        <p:nvPicPr>
          <p:cNvPr id="3" name="sLLxbTZEh6E"/>
          <p:cNvPicPr>
            <a:picLocks noRot="1" noChangeAspect="1"/>
          </p:cNvPicPr>
          <p:nvPr>
            <a:videoFile r:link="rId1"/>
          </p:nvPr>
        </p:nvPicPr>
        <p:blipFill>
          <a:blip r:embed="rId5"/>
          <a:stretch>
            <a:fillRect/>
          </a:stretch>
        </p:blipFill>
        <p:spPr>
          <a:xfrm>
            <a:off x="2816214" y="1575844"/>
            <a:ext cx="5991518" cy="3370229"/>
          </a:xfrm>
          <a:prstGeom prst="rect">
            <a:avLst/>
          </a:prstGeom>
        </p:spPr>
      </p:pic>
    </p:spTree>
    <p:extLst>
      <p:ext uri="{BB962C8B-B14F-4D97-AF65-F5344CB8AC3E}">
        <p14:creationId xmlns:p14="http://schemas.microsoft.com/office/powerpoint/2010/main" val="140503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91712"/>
            <a:ext cx="8520600" cy="801000"/>
          </a:xfrm>
        </p:spPr>
        <p:txBody>
          <a:bodyPr/>
          <a:lstStyle/>
          <a:p>
            <a:pPr algn="ctr"/>
            <a:r>
              <a:rPr lang="en-US" dirty="0" smtClean="0"/>
              <a:t>What is Compassion fatigue?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709288"/>
            <a:ext cx="6076950" cy="4562475"/>
          </a:xfrm>
          <a:prstGeom prst="rect">
            <a:avLst/>
          </a:prstGeom>
        </p:spPr>
      </p:pic>
    </p:spTree>
    <p:extLst>
      <p:ext uri="{BB962C8B-B14F-4D97-AF65-F5344CB8AC3E}">
        <p14:creationId xmlns:p14="http://schemas.microsoft.com/office/powerpoint/2010/main" val="186452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32"/>
          <p:cNvPicPr preferRelativeResize="0"/>
          <p:nvPr/>
        </p:nvPicPr>
        <p:blipFill>
          <a:blip r:embed="rId3">
            <a:alphaModFix/>
          </a:blip>
          <a:stretch>
            <a:fillRect/>
          </a:stretch>
        </p:blipFill>
        <p:spPr>
          <a:xfrm>
            <a:off x="6531750" y="149800"/>
            <a:ext cx="2253824" cy="2253826"/>
          </a:xfrm>
          <a:prstGeom prst="rect">
            <a:avLst/>
          </a:prstGeom>
          <a:noFill/>
          <a:ln>
            <a:noFill/>
          </a:ln>
        </p:spPr>
      </p:pic>
      <p:sp>
        <p:nvSpPr>
          <p:cNvPr id="188" name="Google Shape;188;p32"/>
          <p:cNvSpPr txBox="1"/>
          <p:nvPr/>
        </p:nvSpPr>
        <p:spPr>
          <a:xfrm>
            <a:off x="0" y="0"/>
            <a:ext cx="9144000" cy="105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600" b="1">
                <a:solidFill>
                  <a:schemeClr val="accent1"/>
                </a:solidFill>
                <a:latin typeface="Amatic SC"/>
                <a:ea typeface="Amatic SC"/>
                <a:cs typeface="Amatic SC"/>
                <a:sym typeface="Amatic SC"/>
              </a:rPr>
              <a:t>Take aways</a:t>
            </a:r>
            <a:endParaRPr/>
          </a:p>
        </p:txBody>
      </p:sp>
      <p:sp>
        <p:nvSpPr>
          <p:cNvPr id="189" name="Google Shape;189;p32"/>
          <p:cNvSpPr txBox="1"/>
          <p:nvPr/>
        </p:nvSpPr>
        <p:spPr>
          <a:xfrm>
            <a:off x="719725" y="1020139"/>
            <a:ext cx="5438400" cy="3267900"/>
          </a:xfrm>
          <a:prstGeom prst="rect">
            <a:avLst/>
          </a:prstGeom>
          <a:noFill/>
          <a:ln>
            <a:noFill/>
          </a:ln>
        </p:spPr>
        <p:txBody>
          <a:bodyPr spcFirstLastPara="1" wrap="square" lIns="91425" tIns="91425" rIns="91425" bIns="91425" anchor="t" anchorCtr="0">
            <a:noAutofit/>
          </a:bodyPr>
          <a:lstStyle/>
          <a:p>
            <a:pPr marL="457200" lvl="0" indent="-527050" algn="l" rtl="0">
              <a:spcBef>
                <a:spcPts val="0"/>
              </a:spcBef>
              <a:spcAft>
                <a:spcPts val="0"/>
              </a:spcAft>
              <a:buSzPts val="4700"/>
              <a:buFont typeface="Amatic SC"/>
              <a:buChar char="✓"/>
            </a:pPr>
            <a:r>
              <a:rPr lang="en" sz="4400" b="1" dirty="0">
                <a:latin typeface="Amatic SC"/>
                <a:ea typeface="Amatic SC"/>
                <a:cs typeface="Amatic SC"/>
                <a:sym typeface="Amatic SC"/>
              </a:rPr>
              <a:t>Identifying </a:t>
            </a:r>
            <a:r>
              <a:rPr lang="en" sz="4400" b="1" dirty="0" smtClean="0">
                <a:latin typeface="Amatic SC"/>
                <a:ea typeface="Amatic SC"/>
                <a:cs typeface="Amatic SC"/>
                <a:sym typeface="Amatic SC"/>
              </a:rPr>
              <a:t>stressors</a:t>
            </a:r>
            <a:endParaRPr sz="4400" b="1" dirty="0">
              <a:latin typeface="Amatic SC"/>
              <a:ea typeface="Amatic SC"/>
              <a:cs typeface="Amatic SC"/>
              <a:sym typeface="Amatic SC"/>
            </a:endParaRPr>
          </a:p>
          <a:p>
            <a:pPr marL="457200" lvl="0" indent="-527050" algn="l" rtl="0">
              <a:spcBef>
                <a:spcPts val="0"/>
              </a:spcBef>
              <a:spcAft>
                <a:spcPts val="0"/>
              </a:spcAft>
              <a:buSzPts val="4700"/>
              <a:buFont typeface="Amatic SC"/>
              <a:buChar char="✓"/>
            </a:pPr>
            <a:r>
              <a:rPr lang="en" sz="4400" b="1" dirty="0">
                <a:latin typeface="Amatic SC"/>
                <a:ea typeface="Amatic SC"/>
                <a:cs typeface="Amatic SC"/>
                <a:sym typeface="Amatic SC"/>
              </a:rPr>
              <a:t>Self-care strategies</a:t>
            </a:r>
            <a:endParaRPr sz="4400" b="1" dirty="0">
              <a:latin typeface="Amatic SC"/>
              <a:ea typeface="Amatic SC"/>
              <a:cs typeface="Amatic SC"/>
              <a:sym typeface="Amatic SC"/>
            </a:endParaRPr>
          </a:p>
          <a:p>
            <a:pPr marL="457200" lvl="0" indent="-508000" algn="l" rtl="0">
              <a:spcBef>
                <a:spcPts val="0"/>
              </a:spcBef>
              <a:spcAft>
                <a:spcPts val="0"/>
              </a:spcAft>
              <a:buSzPts val="4400"/>
              <a:buFont typeface="Amatic SC"/>
              <a:buChar char="✓"/>
            </a:pPr>
            <a:r>
              <a:rPr lang="en" sz="4400" b="1" dirty="0">
                <a:latin typeface="Amatic SC"/>
                <a:ea typeface="Amatic SC"/>
                <a:cs typeface="Amatic SC"/>
                <a:sym typeface="Amatic SC"/>
              </a:rPr>
              <a:t>Self-Care </a:t>
            </a:r>
            <a:r>
              <a:rPr lang="en" sz="4400" b="1" dirty="0" smtClean="0">
                <a:latin typeface="Amatic SC"/>
                <a:ea typeface="Amatic SC"/>
                <a:cs typeface="Amatic SC"/>
                <a:sym typeface="Amatic SC"/>
              </a:rPr>
              <a:t>Bingo</a:t>
            </a:r>
          </a:p>
          <a:p>
            <a:pPr marL="457200" lvl="0" indent="-508000" algn="l" rtl="0">
              <a:spcBef>
                <a:spcPts val="0"/>
              </a:spcBef>
              <a:spcAft>
                <a:spcPts val="0"/>
              </a:spcAft>
              <a:buSzPts val="4400"/>
              <a:buFont typeface="Amatic SC"/>
              <a:buChar char="✓"/>
            </a:pPr>
            <a:r>
              <a:rPr lang="en" sz="4400" b="1" dirty="0" smtClean="0">
                <a:latin typeface="Amatic SC"/>
                <a:ea typeface="Amatic SC"/>
                <a:cs typeface="Amatic SC"/>
                <a:sym typeface="Amatic SC"/>
              </a:rPr>
              <a:t>5 love languages</a:t>
            </a:r>
          </a:p>
          <a:p>
            <a:pPr marL="457200" lvl="0" indent="-508000" algn="l" rtl="0">
              <a:spcBef>
                <a:spcPts val="0"/>
              </a:spcBef>
              <a:spcAft>
                <a:spcPts val="0"/>
              </a:spcAft>
              <a:buSzPts val="4400"/>
              <a:buFont typeface="Amatic SC"/>
              <a:buChar char="✓"/>
            </a:pPr>
            <a:r>
              <a:rPr lang="en-US" sz="4400" b="1" dirty="0" smtClean="0">
                <a:latin typeface="Amatic SC"/>
                <a:ea typeface="Amatic SC"/>
                <a:cs typeface="Amatic SC"/>
                <a:sym typeface="Amatic SC"/>
              </a:rPr>
              <a:t>C</a:t>
            </a:r>
            <a:r>
              <a:rPr lang="en" sz="4400" b="1" dirty="0" smtClean="0">
                <a:latin typeface="Amatic SC"/>
                <a:ea typeface="Amatic SC"/>
                <a:cs typeface="Amatic SC"/>
                <a:sym typeface="Amatic SC"/>
              </a:rPr>
              <a:t>ompassion fatigue</a:t>
            </a:r>
            <a:endParaRPr sz="4400" b="1" dirty="0">
              <a:latin typeface="Amatic SC"/>
              <a:ea typeface="Amatic SC"/>
              <a:cs typeface="Amatic SC"/>
              <a:sym typeface="Amatic S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33"/>
          <p:cNvPicPr preferRelativeResize="0"/>
          <p:nvPr/>
        </p:nvPicPr>
        <p:blipFill>
          <a:blip r:embed="rId3">
            <a:alphaModFix/>
          </a:blip>
          <a:stretch>
            <a:fillRect/>
          </a:stretch>
        </p:blipFill>
        <p:spPr>
          <a:xfrm>
            <a:off x="1218474" y="1176050"/>
            <a:ext cx="6811950" cy="3576275"/>
          </a:xfrm>
          <a:prstGeom prst="rect">
            <a:avLst/>
          </a:prstGeom>
          <a:noFill/>
          <a:ln>
            <a:noFill/>
          </a:ln>
        </p:spPr>
      </p:pic>
      <p:sp>
        <p:nvSpPr>
          <p:cNvPr id="195" name="Google Shape;195;p33"/>
          <p:cNvSpPr txBox="1"/>
          <p:nvPr/>
        </p:nvSpPr>
        <p:spPr>
          <a:xfrm>
            <a:off x="0" y="152400"/>
            <a:ext cx="9144000" cy="102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600" b="1">
                <a:solidFill>
                  <a:schemeClr val="accent1"/>
                </a:solidFill>
                <a:latin typeface="Amatic SC"/>
                <a:ea typeface="Amatic SC"/>
                <a:cs typeface="Amatic SC"/>
                <a:sym typeface="Amatic SC"/>
              </a:rPr>
              <a:t>Questions &amp; Feedback</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4"/>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dirty="0"/>
              <a:t>Citations &amp; Resources</a:t>
            </a:r>
            <a:endParaRPr sz="4600" dirty="0"/>
          </a:p>
        </p:txBody>
      </p:sp>
      <p:sp>
        <p:nvSpPr>
          <p:cNvPr id="201" name="Google Shape;201;p34"/>
          <p:cNvSpPr txBox="1">
            <a:spLocks noGrp="1"/>
          </p:cNvSpPr>
          <p:nvPr>
            <p:ph type="body" idx="1"/>
          </p:nvPr>
        </p:nvSpPr>
        <p:spPr>
          <a:xfrm>
            <a:off x="333400" y="1110125"/>
            <a:ext cx="8832300" cy="3963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Arial"/>
              <a:buChar char="●"/>
            </a:pPr>
            <a:r>
              <a:rPr lang="en" sz="1400" u="sng">
                <a:solidFill>
                  <a:schemeClr val="hlink"/>
                </a:solidFill>
                <a:latin typeface="Arial"/>
                <a:ea typeface="Arial"/>
                <a:cs typeface="Arial"/>
                <a:sym typeface="Arial"/>
                <a:hlinkClick r:id="rId3"/>
              </a:rPr>
              <a:t>How to Support Children's Emotional, Educational Needs while Remote Learning | University of Michigan</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hlink"/>
                </a:solidFill>
                <a:latin typeface="Arial"/>
                <a:ea typeface="Arial"/>
                <a:cs typeface="Arial"/>
                <a:sym typeface="Arial"/>
                <a:hlinkClick r:id="rId4"/>
              </a:rPr>
              <a:t>Webinar: Autism, Parenting, and Self-Care</a:t>
            </a:r>
            <a:r>
              <a:rPr lang="en" sz="1400">
                <a:latin typeface="Arial"/>
                <a:ea typeface="Arial"/>
                <a:cs typeface="Arial"/>
                <a:sym typeface="Arial"/>
              </a:rPr>
              <a:t>, Kristin Pleines, LCSW, DSW </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hlink"/>
                </a:solidFill>
                <a:latin typeface="Arial"/>
                <a:ea typeface="Arial"/>
                <a:cs typeface="Arial"/>
                <a:sym typeface="Arial"/>
                <a:hlinkClick r:id="rId5"/>
              </a:rPr>
              <a:t>Oath to Self-Care and Well-Being – MUKTA PANDA, MD</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hlink"/>
                </a:solidFill>
                <a:latin typeface="Arial"/>
                <a:ea typeface="Arial"/>
                <a:cs typeface="Arial"/>
                <a:sym typeface="Arial"/>
                <a:hlinkClick r:id="rId6"/>
              </a:rPr>
              <a:t>Self-Care</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accent5"/>
                </a:solidFill>
                <a:latin typeface="Arial"/>
                <a:ea typeface="Arial"/>
                <a:cs typeface="Arial"/>
                <a:sym typeface="Arial"/>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COVID-19</a:t>
            </a:r>
            <a:r>
              <a:rPr lang="en" sz="1400">
                <a:latin typeface="Arial"/>
                <a:ea typeface="Arial"/>
                <a:cs typeface="Arial"/>
                <a:sym typeface="Arial"/>
              </a:rPr>
              <a:t> - The Self-Care Institute</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accent5"/>
                </a:solidFill>
                <a:latin typeface="Arial"/>
                <a:ea typeface="Arial"/>
                <a:cs typeface="Arial"/>
                <a:sym typeface="Arial"/>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Self Care for Parents | Coronavirus Resources for Families</a:t>
            </a:r>
            <a:endParaRPr sz="1400">
              <a:latin typeface="Arial"/>
              <a:ea typeface="Arial"/>
              <a:cs typeface="Arial"/>
              <a:sym typeface="Arial"/>
            </a:endParaRPr>
          </a:p>
          <a:p>
            <a:pPr marL="457200" lvl="0" indent="-317500" algn="l" rtl="0">
              <a:lnSpc>
                <a:spcPct val="150000"/>
              </a:lnSpc>
              <a:spcBef>
                <a:spcPts val="0"/>
              </a:spcBef>
              <a:spcAft>
                <a:spcPts val="0"/>
              </a:spcAft>
              <a:buSzPts val="1400"/>
              <a:buFont typeface="Arial"/>
              <a:buChar char="●"/>
            </a:pPr>
            <a:r>
              <a:rPr lang="en" sz="1400" u="sng">
                <a:solidFill>
                  <a:schemeClr val="accent5"/>
                </a:solidFill>
                <a:latin typeface="Arial"/>
                <a:ea typeface="Arial"/>
                <a:cs typeface="Arial"/>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Self-Care Matters - Palliative Care</a:t>
            </a:r>
            <a:endParaRPr sz="1400">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b="1" u="sng">
                <a:solidFill>
                  <a:schemeClr val="hlink"/>
                </a:solidFill>
                <a:latin typeface="Arial"/>
                <a:ea typeface="Arial"/>
                <a:cs typeface="Arial"/>
                <a:sym typeface="Arial"/>
                <a:hlinkClick r:id="rId10"/>
              </a:rPr>
              <a:t>Autism Society: Home</a:t>
            </a:r>
            <a:endParaRPr sz="1200" b="1">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b="1" u="sng">
                <a:solidFill>
                  <a:schemeClr val="hlink"/>
                </a:solidFill>
                <a:latin typeface="Arial"/>
                <a:ea typeface="Arial"/>
                <a:cs typeface="Arial"/>
                <a:sym typeface="Arial"/>
                <a:hlinkClick r:id="rId11"/>
              </a:rPr>
              <a:t>Developing a self-care plan | Teacher wellbeing</a:t>
            </a:r>
            <a:r>
              <a:rPr lang="en" sz="1200" b="1">
                <a:latin typeface="Arial"/>
                <a:ea typeface="Arial"/>
                <a:cs typeface="Arial"/>
                <a:sym typeface="Arial"/>
              </a:rPr>
              <a:t>Lisa Damour, PhD</a:t>
            </a:r>
            <a:endParaRPr sz="1200" b="1">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b="1" u="sng">
                <a:solidFill>
                  <a:schemeClr val="hlink"/>
                </a:solidFill>
                <a:latin typeface="Arial"/>
                <a:ea typeface="Arial"/>
                <a:cs typeface="Arial"/>
                <a:sym typeface="Arial"/>
                <a:hlinkClick r:id="rId12"/>
              </a:rPr>
              <a:t>Self-Care Exercises and Activities</a:t>
            </a:r>
            <a:endParaRPr sz="1200" b="1">
              <a:latin typeface="Arial"/>
              <a:ea typeface="Arial"/>
              <a:cs typeface="Arial"/>
              <a:sym typeface="Arial"/>
            </a:endParaRPr>
          </a:p>
          <a:p>
            <a:pPr marL="457200" lvl="0" indent="-304800" algn="l" rtl="0">
              <a:lnSpc>
                <a:spcPct val="150000"/>
              </a:lnSpc>
              <a:spcBef>
                <a:spcPts val="0"/>
              </a:spcBef>
              <a:spcAft>
                <a:spcPts val="0"/>
              </a:spcAft>
              <a:buSzPts val="1200"/>
              <a:buFont typeface="Arial"/>
              <a:buChar char="●"/>
            </a:pPr>
            <a:r>
              <a:rPr lang="en" sz="1200" b="1" u="sng">
                <a:solidFill>
                  <a:schemeClr val="hlink"/>
                </a:solidFill>
                <a:latin typeface="Arial"/>
                <a:ea typeface="Arial"/>
                <a:cs typeface="Arial"/>
                <a:sym typeface="Arial"/>
                <a:hlinkClick r:id="rId13"/>
              </a:rPr>
              <a:t>Our Mindful Life: Home</a:t>
            </a:r>
            <a:endParaRPr sz="1200" b="1">
              <a:latin typeface="Arial"/>
              <a:ea typeface="Arial"/>
              <a:cs typeface="Arial"/>
              <a:sym typeface="Arial"/>
            </a:endParaRPr>
          </a:p>
          <a:p>
            <a:pPr marL="0" lvl="0" indent="0" algn="l" rtl="0">
              <a:lnSpc>
                <a:spcPct val="150000"/>
              </a:lnSpc>
              <a:spcBef>
                <a:spcPts val="1500"/>
              </a:spcBef>
              <a:spcAft>
                <a:spcPts val="0"/>
              </a:spcAft>
              <a:buNone/>
            </a:pPr>
            <a:endParaRPr sz="1200" b="1">
              <a:latin typeface="Arial"/>
              <a:ea typeface="Arial"/>
              <a:cs typeface="Arial"/>
              <a:sym typeface="Arial"/>
            </a:endParaRPr>
          </a:p>
          <a:p>
            <a:pPr marL="457200" lvl="0" indent="0" algn="l" rtl="0">
              <a:lnSpc>
                <a:spcPct val="150000"/>
              </a:lnSpc>
              <a:spcBef>
                <a:spcPts val="1500"/>
              </a:spcBef>
              <a:spcAft>
                <a:spcPts val="0"/>
              </a:spcAft>
              <a:buNone/>
            </a:pPr>
            <a:endParaRPr sz="1200" b="1">
              <a:latin typeface="Arial"/>
              <a:ea typeface="Arial"/>
              <a:cs typeface="Arial"/>
              <a:sym typeface="Arial"/>
            </a:endParaRPr>
          </a:p>
          <a:p>
            <a:pPr marL="0" lvl="0" indent="0" algn="l" rtl="0">
              <a:lnSpc>
                <a:spcPct val="150000"/>
              </a:lnSpc>
              <a:spcBef>
                <a:spcPts val="1500"/>
              </a:spcBef>
              <a:spcAft>
                <a:spcPts val="0"/>
              </a:spcAft>
              <a:buNone/>
            </a:pPr>
            <a:endParaRPr sz="1200" b="1">
              <a:latin typeface="Arial"/>
              <a:ea typeface="Arial"/>
              <a:cs typeface="Arial"/>
              <a:sym typeface="Arial"/>
            </a:endParaRPr>
          </a:p>
          <a:p>
            <a:pPr marL="0" lvl="0" indent="0" algn="l" rtl="0">
              <a:lnSpc>
                <a:spcPct val="100000"/>
              </a:lnSpc>
              <a:spcBef>
                <a:spcPts val="1500"/>
              </a:spcBef>
              <a:spcAft>
                <a:spcPts val="0"/>
              </a:spcAft>
              <a:buNone/>
            </a:pPr>
            <a:endParaRPr sz="1200" b="1">
              <a:latin typeface="Arial"/>
              <a:ea typeface="Arial"/>
              <a:cs typeface="Arial"/>
              <a:sym typeface="Arial"/>
            </a:endParaRPr>
          </a:p>
          <a:p>
            <a:pPr marL="0" lvl="0" indent="0" algn="l" rtl="0">
              <a:lnSpc>
                <a:spcPct val="100000"/>
              </a:lnSpc>
              <a:spcBef>
                <a:spcPts val="1500"/>
              </a:spcBef>
              <a:spcAft>
                <a:spcPts val="0"/>
              </a:spcAft>
              <a:buNone/>
            </a:pPr>
            <a:endParaRPr sz="1200" b="1">
              <a:latin typeface="Arial"/>
              <a:ea typeface="Arial"/>
              <a:cs typeface="Arial"/>
              <a:sym typeface="Arial"/>
            </a:endParaRPr>
          </a:p>
          <a:p>
            <a:pPr marL="0" lvl="0" indent="0" algn="l" rtl="0">
              <a:lnSpc>
                <a:spcPct val="110000"/>
              </a:lnSpc>
              <a:spcBef>
                <a:spcPts val="1500"/>
              </a:spcBef>
              <a:spcAft>
                <a:spcPts val="1500"/>
              </a:spcAft>
              <a:buNone/>
            </a:pPr>
            <a:endParaRPr sz="1200" b="1">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4400" dirty="0"/>
              <a:t>Citations &amp; </a:t>
            </a:r>
            <a:r>
              <a:rPr lang="en" sz="4400" dirty="0" smtClean="0"/>
              <a:t>Resources Cont’d</a:t>
            </a:r>
            <a:endParaRPr lang="en-US" dirty="0"/>
          </a:p>
        </p:txBody>
      </p:sp>
      <p:sp>
        <p:nvSpPr>
          <p:cNvPr id="3" name="Text Placeholder 2"/>
          <p:cNvSpPr>
            <a:spLocks noGrp="1"/>
          </p:cNvSpPr>
          <p:nvPr>
            <p:ph type="body" idx="1"/>
          </p:nvPr>
        </p:nvSpPr>
        <p:spPr/>
        <p:txBody>
          <a:bodyPr/>
          <a:lstStyle/>
          <a:p>
            <a:r>
              <a:rPr lang="en-US" dirty="0" smtClean="0">
                <a:hlinkClick r:id="rId2"/>
              </a:rPr>
              <a:t>5 Love Languages</a:t>
            </a:r>
            <a:endParaRPr lang="en-US" dirty="0" smtClean="0"/>
          </a:p>
          <a:p>
            <a:r>
              <a:rPr lang="en-US" dirty="0">
                <a:hlinkClick r:id="rId3"/>
              </a:rPr>
              <a:t>https://www.5lovelanguages.com/quizzes</a:t>
            </a:r>
            <a:r>
              <a:rPr lang="en-US" dirty="0" smtClean="0">
                <a:hlinkClick r:id="rId3"/>
              </a:rPr>
              <a:t>/</a:t>
            </a:r>
            <a:endParaRPr lang="en-US" dirty="0" smtClean="0"/>
          </a:p>
          <a:p>
            <a:r>
              <a:rPr lang="en-US" dirty="0">
                <a:hlinkClick r:id="rId4"/>
              </a:rPr>
              <a:t>https://</a:t>
            </a:r>
            <a:r>
              <a:rPr lang="en-US" dirty="0" smtClean="0">
                <a:hlinkClick r:id="rId4"/>
              </a:rPr>
              <a:t>www.mindbodygreen.com/articles/the-5-love-languages-explained</a:t>
            </a:r>
            <a:endParaRPr lang="en-US" dirty="0" smtClean="0"/>
          </a:p>
          <a:p>
            <a:r>
              <a:rPr lang="en-US" dirty="0">
                <a:hlinkClick r:id="rId5"/>
              </a:rPr>
              <a:t>http://virtualpublications.soloprinting.com/publication/?</a:t>
            </a:r>
            <a:r>
              <a:rPr lang="en-US" dirty="0" smtClean="0">
                <a:hlinkClick r:id="rId5"/>
              </a:rPr>
              <a:t>i=567736&amp;article_id=3307006&amp;view=articleBrowser</a:t>
            </a:r>
            <a:endParaRPr lang="en-US" dirty="0" smtClean="0"/>
          </a:p>
          <a:p>
            <a:endParaRPr lang="en-US" dirty="0" smtClean="0"/>
          </a:p>
          <a:p>
            <a:endParaRPr lang="en-US" dirty="0"/>
          </a:p>
        </p:txBody>
      </p:sp>
    </p:spTree>
    <p:extLst>
      <p:ext uri="{BB962C8B-B14F-4D97-AF65-F5344CB8AC3E}">
        <p14:creationId xmlns:p14="http://schemas.microsoft.com/office/powerpoint/2010/main" val="3028511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000"/>
              <a:t>HCAS resources</a:t>
            </a:r>
            <a:endParaRPr sz="5000"/>
          </a:p>
        </p:txBody>
      </p:sp>
      <p:sp>
        <p:nvSpPr>
          <p:cNvPr id="207" name="Google Shape;207;p35"/>
          <p:cNvSpPr txBox="1">
            <a:spLocks noGrp="1"/>
          </p:cNvSpPr>
          <p:nvPr>
            <p:ph type="body" idx="1"/>
          </p:nvPr>
        </p:nvSpPr>
        <p:spPr>
          <a:xfrm>
            <a:off x="311700" y="1120300"/>
            <a:ext cx="8520600" cy="402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Howard County Autism Society – Providing Support. Promoting Awareness. Advocating for Change.</a:t>
            </a:r>
            <a:endParaRPr/>
          </a:p>
          <a:p>
            <a:pPr marL="0" lvl="0" indent="0" algn="l" rtl="0">
              <a:lnSpc>
                <a:spcPct val="141666"/>
              </a:lnSpc>
              <a:spcBef>
                <a:spcPts val="1600"/>
              </a:spcBef>
              <a:spcAft>
                <a:spcPts val="0"/>
              </a:spcAft>
              <a:buNone/>
            </a:pPr>
            <a:r>
              <a:rPr lang="en" b="1">
                <a:solidFill>
                  <a:srgbClr val="333333"/>
                </a:solidFill>
                <a:highlight>
                  <a:srgbClr val="FFFFFF"/>
                </a:highlight>
                <a:latin typeface="Roboto"/>
                <a:ea typeface="Roboto"/>
                <a:cs typeface="Roboto"/>
                <a:sym typeface="Roboto"/>
              </a:rPr>
              <a:t>Support Groups (Currently all Virtual)</a:t>
            </a:r>
            <a:endParaRPr b="1">
              <a:solidFill>
                <a:srgbClr val="333333"/>
              </a:solidFill>
              <a:highlight>
                <a:srgbClr val="FFFFFF"/>
              </a:highlight>
              <a:latin typeface="Roboto"/>
              <a:ea typeface="Roboto"/>
              <a:cs typeface="Roboto"/>
              <a:sym typeface="Roboto"/>
            </a:endParaRPr>
          </a:p>
          <a:p>
            <a:pPr marL="939800" lvl="0" indent="-314325" algn="l" rtl="0">
              <a:spcBef>
                <a:spcPts val="800"/>
              </a:spcBef>
              <a:spcAft>
                <a:spcPts val="0"/>
              </a:spcAft>
              <a:buClr>
                <a:srgbClr val="000000"/>
              </a:buClr>
              <a:buSzPts val="1350"/>
              <a:buFont typeface="Roboto"/>
              <a:buChar char="●"/>
            </a:pPr>
            <a:r>
              <a:rPr lang="en" sz="1350" b="1">
                <a:solidFill>
                  <a:srgbClr val="000000"/>
                </a:solidFill>
                <a:highlight>
                  <a:srgbClr val="FFFFFF"/>
                </a:highlight>
                <a:latin typeface="Arial"/>
                <a:ea typeface="Arial"/>
                <a:cs typeface="Arial"/>
                <a:sym typeface="Arial"/>
              </a:rPr>
              <a:t>Asperger’s Family Support Group</a:t>
            </a:r>
            <a:r>
              <a:rPr lang="en" sz="1350">
                <a:solidFill>
                  <a:srgbClr val="000000"/>
                </a:solidFill>
                <a:highlight>
                  <a:srgbClr val="FFFFFF"/>
                </a:highlight>
                <a:latin typeface="Arial"/>
                <a:ea typeface="Arial"/>
                <a:cs typeface="Arial"/>
                <a:sym typeface="Arial"/>
              </a:rPr>
              <a:t>– Designed for family members.  Meets the second Thursday of each month at HCAS from 7:30-9:00pm.  For information, call 410-290-3466.</a:t>
            </a:r>
            <a:endParaRPr sz="1350">
              <a:solidFill>
                <a:srgbClr val="000000"/>
              </a:solidFill>
              <a:highlight>
                <a:srgbClr val="FFFFFF"/>
              </a:highlight>
              <a:latin typeface="Arial"/>
              <a:ea typeface="Arial"/>
              <a:cs typeface="Arial"/>
              <a:sym typeface="Arial"/>
            </a:endParaRPr>
          </a:p>
          <a:p>
            <a:pPr marL="939800" lvl="0" indent="-314325" algn="l" rtl="0">
              <a:spcBef>
                <a:spcPts val="0"/>
              </a:spcBef>
              <a:spcAft>
                <a:spcPts val="0"/>
              </a:spcAft>
              <a:buClr>
                <a:srgbClr val="000000"/>
              </a:buClr>
              <a:buSzPts val="1350"/>
              <a:buFont typeface="Roboto"/>
              <a:buChar char="●"/>
            </a:pPr>
            <a:r>
              <a:rPr lang="en" sz="1350" b="1">
                <a:solidFill>
                  <a:srgbClr val="000000"/>
                </a:solidFill>
                <a:highlight>
                  <a:srgbClr val="FFFFFF"/>
                </a:highlight>
                <a:latin typeface="Arial"/>
                <a:ea typeface="Arial"/>
                <a:cs typeface="Arial"/>
                <a:sym typeface="Arial"/>
              </a:rPr>
              <a:t>Latino Parent Support Group  – </a:t>
            </a:r>
            <a:r>
              <a:rPr lang="en" sz="1350">
                <a:solidFill>
                  <a:srgbClr val="000000"/>
                </a:solidFill>
                <a:highlight>
                  <a:srgbClr val="FFFFFF"/>
                </a:highlight>
                <a:latin typeface="Arial"/>
                <a:ea typeface="Arial"/>
                <a:cs typeface="Arial"/>
                <a:sym typeface="Arial"/>
              </a:rPr>
              <a:t>Conducted in Spanish/English, this family support group meets most months at HCAS.  Child care provided.  Consult the calendar for upcoming dates or call Marianela Estrada at  973-223-1024.  Para más información y para inscribirse, contacte a: Marianela Estrada emailnella22@gmail.com; 973-223-1024.</a:t>
            </a:r>
            <a:endParaRPr sz="1350">
              <a:solidFill>
                <a:srgbClr val="000000"/>
              </a:solidFill>
              <a:highlight>
                <a:srgbClr val="FFFFFF"/>
              </a:highlight>
              <a:latin typeface="Arial"/>
              <a:ea typeface="Arial"/>
              <a:cs typeface="Arial"/>
              <a:sym typeface="Arial"/>
            </a:endParaRPr>
          </a:p>
          <a:p>
            <a:pPr marL="939800" lvl="0" indent="-314325" algn="l" rtl="0">
              <a:spcBef>
                <a:spcPts val="0"/>
              </a:spcBef>
              <a:spcAft>
                <a:spcPts val="0"/>
              </a:spcAft>
              <a:buClr>
                <a:srgbClr val="000000"/>
              </a:buClr>
              <a:buSzPts val="1350"/>
              <a:buFont typeface="Roboto"/>
              <a:buChar char="●"/>
            </a:pPr>
            <a:r>
              <a:rPr lang="en" sz="1350" b="1">
                <a:solidFill>
                  <a:srgbClr val="000000"/>
                </a:solidFill>
                <a:highlight>
                  <a:srgbClr val="FFFFFF"/>
                </a:highlight>
                <a:latin typeface="Arial"/>
                <a:ea typeface="Arial"/>
                <a:cs typeface="Arial"/>
                <a:sym typeface="Arial"/>
              </a:rPr>
              <a:t>General Support Group  – </a:t>
            </a:r>
            <a:r>
              <a:rPr lang="en" sz="1350">
                <a:solidFill>
                  <a:srgbClr val="000000"/>
                </a:solidFill>
                <a:highlight>
                  <a:srgbClr val="FFFFFF"/>
                </a:highlight>
                <a:latin typeface="Arial"/>
                <a:ea typeface="Arial"/>
                <a:cs typeface="Arial"/>
                <a:sym typeface="Arial"/>
              </a:rPr>
              <a:t>Designed for family members with children of any age with ASD.  Led by HCAS’ Family Navigator, Stacy Hurley, these gatherings will have a different focus each month.  For more information, check the calendar at </a:t>
            </a:r>
            <a:r>
              <a:rPr lang="en" sz="1350" u="sng">
                <a:solidFill>
                  <a:srgbClr val="000000"/>
                </a:solidFill>
                <a:highlight>
                  <a:srgbClr val="FFFFFF"/>
                </a:highlight>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howard-autism.org</a:t>
            </a:r>
            <a:r>
              <a:rPr lang="en" sz="1350">
                <a:solidFill>
                  <a:srgbClr val="000000"/>
                </a:solidFill>
                <a:highlight>
                  <a:srgbClr val="FFFFFF"/>
                </a:highlight>
                <a:latin typeface="Arial"/>
                <a:ea typeface="Arial"/>
                <a:cs typeface="Arial"/>
                <a:sym typeface="Arial"/>
              </a:rPr>
              <a:t>or call 410-290-3466.</a:t>
            </a:r>
            <a:endParaRPr sz="1350">
              <a:solidFill>
                <a:srgbClr val="000000"/>
              </a:solidFill>
              <a:highlight>
                <a:srgbClr val="FFFFFF"/>
              </a:highlight>
              <a:latin typeface="Arial"/>
              <a:ea typeface="Arial"/>
              <a:cs typeface="Arial"/>
              <a:sym typeface="Arial"/>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311700" y="192375"/>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t>Video Resources</a:t>
            </a:r>
            <a:endParaRPr sz="4600"/>
          </a:p>
        </p:txBody>
      </p:sp>
      <p:sp>
        <p:nvSpPr>
          <p:cNvPr id="213" name="Google Shape;213;p36"/>
          <p:cNvSpPr txBox="1">
            <a:spLocks noGrp="1"/>
          </p:cNvSpPr>
          <p:nvPr>
            <p:ph type="body" idx="1"/>
          </p:nvPr>
        </p:nvSpPr>
        <p:spPr>
          <a:xfrm>
            <a:off x="311700" y="993375"/>
            <a:ext cx="8520600" cy="409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Breathing Exercise:</a:t>
            </a:r>
            <a:endParaRPr sz="1200" b="1"/>
          </a:p>
          <a:p>
            <a:pPr marL="0" lvl="0" indent="0" algn="l" rtl="0">
              <a:lnSpc>
                <a:spcPct val="100000"/>
              </a:lnSpc>
              <a:spcBef>
                <a:spcPts val="1600"/>
              </a:spcBef>
              <a:spcAft>
                <a:spcPts val="0"/>
              </a:spcAft>
              <a:buNone/>
            </a:pPr>
            <a:r>
              <a:rPr lang="en" sz="1200" u="sng">
                <a:solidFill>
                  <a:schemeClr val="hlink"/>
                </a:solidFill>
                <a:hlinkClick r:id="rId3"/>
              </a:rPr>
              <a:t>Diaphragmatic Breathing Technique</a:t>
            </a:r>
            <a:r>
              <a:rPr lang="en" sz="1200"/>
              <a:t> (laying down)</a:t>
            </a:r>
            <a:endParaRPr sz="1200"/>
          </a:p>
          <a:p>
            <a:pPr marL="0" lvl="0" indent="0" algn="l" rtl="0">
              <a:lnSpc>
                <a:spcPct val="100000"/>
              </a:lnSpc>
              <a:spcBef>
                <a:spcPts val="1600"/>
              </a:spcBef>
              <a:spcAft>
                <a:spcPts val="0"/>
              </a:spcAft>
              <a:buNone/>
            </a:pPr>
            <a:r>
              <a:rPr lang="en" sz="1200" u="sng">
                <a:solidFill>
                  <a:schemeClr val="hlink"/>
                </a:solidFill>
                <a:hlinkClick r:id="rId4"/>
              </a:rPr>
              <a:t>Yoga Three Part Breath</a:t>
            </a:r>
            <a:r>
              <a:rPr lang="en" sz="1200"/>
              <a:t> (sitting/ standing)</a:t>
            </a:r>
            <a:endParaRPr sz="1200"/>
          </a:p>
          <a:p>
            <a:pPr marL="0" lvl="0" indent="0" algn="l" rtl="0">
              <a:lnSpc>
                <a:spcPct val="100000"/>
              </a:lnSpc>
              <a:spcBef>
                <a:spcPts val="1600"/>
              </a:spcBef>
              <a:spcAft>
                <a:spcPts val="0"/>
              </a:spcAft>
              <a:buNone/>
            </a:pPr>
            <a:r>
              <a:rPr lang="en" sz="1200" b="1"/>
              <a:t>Progressive Muscle Relaxation</a:t>
            </a:r>
            <a:endParaRPr sz="1200" b="1"/>
          </a:p>
          <a:p>
            <a:pPr marL="0" lvl="0" indent="0" algn="l" rtl="0">
              <a:lnSpc>
                <a:spcPct val="100000"/>
              </a:lnSpc>
              <a:spcBef>
                <a:spcPts val="1600"/>
              </a:spcBef>
              <a:spcAft>
                <a:spcPts val="0"/>
              </a:spcAft>
              <a:buNone/>
            </a:pPr>
            <a:r>
              <a:rPr lang="en" sz="1200" u="sng">
                <a:solidFill>
                  <a:schemeClr val="hlink"/>
                </a:solidFill>
                <a:hlinkClick r:id="rId5"/>
              </a:rPr>
              <a:t>https://www.youtube.com/watch?v=1nZEdqcGVzo</a:t>
            </a:r>
            <a:r>
              <a:rPr lang="en" sz="1200"/>
              <a:t> (6 minute guided relaxation)</a:t>
            </a:r>
            <a:endParaRPr sz="1200"/>
          </a:p>
          <a:p>
            <a:pPr marL="0" lvl="0" indent="0" algn="l" rtl="0">
              <a:lnSpc>
                <a:spcPct val="100000"/>
              </a:lnSpc>
              <a:spcBef>
                <a:spcPts val="1600"/>
              </a:spcBef>
              <a:spcAft>
                <a:spcPts val="0"/>
              </a:spcAft>
              <a:buNone/>
            </a:pPr>
            <a:r>
              <a:rPr lang="en" sz="1200" u="sng">
                <a:solidFill>
                  <a:schemeClr val="hlink"/>
                </a:solidFill>
                <a:hlinkClick r:id="rId6"/>
              </a:rPr>
              <a:t>Body Scan Meditation</a:t>
            </a:r>
            <a:r>
              <a:rPr lang="en" sz="1200"/>
              <a:t> (10 minute guided relaxation)</a:t>
            </a:r>
            <a:endParaRPr sz="1200"/>
          </a:p>
          <a:p>
            <a:pPr marL="0" lvl="0" indent="0" algn="l" rtl="0">
              <a:lnSpc>
                <a:spcPct val="100000"/>
              </a:lnSpc>
              <a:spcBef>
                <a:spcPts val="1600"/>
              </a:spcBef>
              <a:spcAft>
                <a:spcPts val="0"/>
              </a:spcAft>
              <a:buNone/>
            </a:pPr>
            <a:r>
              <a:rPr lang="en" sz="1200" b="1"/>
              <a:t>Ted Talk on Yoga:</a:t>
            </a:r>
            <a:endParaRPr sz="1200" b="1"/>
          </a:p>
          <a:p>
            <a:pPr marL="0" lvl="0" indent="0" algn="l" rtl="0">
              <a:lnSpc>
                <a:spcPct val="100000"/>
              </a:lnSpc>
              <a:spcBef>
                <a:spcPts val="1600"/>
              </a:spcBef>
              <a:spcAft>
                <a:spcPts val="0"/>
              </a:spcAft>
              <a:buNone/>
            </a:pPr>
            <a:r>
              <a:rPr lang="en" sz="1200" u="sng">
                <a:solidFill>
                  <a:schemeClr val="hlink"/>
                </a:solidFill>
                <a:hlinkClick r:id="rId7"/>
              </a:rPr>
              <a:t>Krishna Sudhir: What yoga does to your body and brain</a:t>
            </a:r>
            <a:endParaRPr sz="1200"/>
          </a:p>
          <a:p>
            <a:pPr marL="0" lvl="0" indent="0" algn="l" rtl="0">
              <a:lnSpc>
                <a:spcPct val="100000"/>
              </a:lnSpc>
              <a:spcBef>
                <a:spcPts val="1600"/>
              </a:spcBef>
              <a:spcAft>
                <a:spcPts val="0"/>
              </a:spcAft>
              <a:buNone/>
            </a:pPr>
            <a:r>
              <a:rPr lang="en" sz="1200" b="1"/>
              <a:t>Ted Talk on Drawing:</a:t>
            </a:r>
            <a:endParaRPr sz="1200" b="1"/>
          </a:p>
          <a:p>
            <a:pPr marL="0" lvl="0" indent="0" algn="l" rtl="0">
              <a:lnSpc>
                <a:spcPct val="100000"/>
              </a:lnSpc>
              <a:spcBef>
                <a:spcPts val="1600"/>
              </a:spcBef>
              <a:spcAft>
                <a:spcPts val="0"/>
              </a:spcAft>
              <a:buNone/>
            </a:pPr>
            <a:r>
              <a:rPr lang="en" sz="1200" u="sng">
                <a:solidFill>
                  <a:schemeClr val="hlink"/>
                </a:solidFill>
                <a:hlinkClick r:id="rId8"/>
              </a:rPr>
              <a:t>Shantell Martin: How drawing can set you free | TED Talk</a:t>
            </a:r>
            <a:endParaRPr sz="1200"/>
          </a:p>
          <a:p>
            <a:pPr marL="0" lvl="0" indent="0" algn="l" rtl="0">
              <a:lnSpc>
                <a:spcPct val="100000"/>
              </a:lnSpc>
              <a:spcBef>
                <a:spcPts val="1600"/>
              </a:spcBef>
              <a:spcAft>
                <a:spcPts val="1600"/>
              </a:spcAft>
              <a:buNone/>
            </a:pP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600"/>
              <a:t>Video resources (cont’d)</a:t>
            </a:r>
            <a:endParaRPr sz="4600"/>
          </a:p>
        </p:txBody>
      </p:sp>
      <p:sp>
        <p:nvSpPr>
          <p:cNvPr id="219" name="Google Shape;219;p37"/>
          <p:cNvSpPr txBox="1">
            <a:spLocks noGrp="1"/>
          </p:cNvSpPr>
          <p:nvPr>
            <p:ph type="body" idx="1"/>
          </p:nvPr>
        </p:nvSpPr>
        <p:spPr>
          <a:xfrm>
            <a:off x="198600" y="1180225"/>
            <a:ext cx="86337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dirty="0"/>
              <a:t>Ted Talk on Perfection:</a:t>
            </a:r>
            <a:endParaRPr sz="1200" b="1" dirty="0"/>
          </a:p>
          <a:p>
            <a:pPr marL="0" lvl="0" indent="0" algn="l" rtl="0">
              <a:lnSpc>
                <a:spcPct val="100000"/>
              </a:lnSpc>
              <a:spcBef>
                <a:spcPts val="1600"/>
              </a:spcBef>
              <a:spcAft>
                <a:spcPts val="0"/>
              </a:spcAft>
              <a:buNone/>
            </a:pPr>
            <a:r>
              <a:rPr lang="en" sz="1200" u="sng" dirty="0">
                <a:solidFill>
                  <a:schemeClr val="hlink"/>
                </a:solidFill>
                <a:hlinkClick r:id="rId3"/>
              </a:rPr>
              <a:t>https://www.ted.com/talks/thomas_curran_our_dangerous_obsession_with_</a:t>
            </a:r>
            <a:endParaRPr dirty="0"/>
          </a:p>
          <a:p>
            <a:pPr marL="0" lvl="0" indent="0" algn="l" rtl="0">
              <a:lnSpc>
                <a:spcPct val="100000"/>
              </a:lnSpc>
              <a:spcBef>
                <a:spcPts val="1600"/>
              </a:spcBef>
              <a:spcAft>
                <a:spcPts val="0"/>
              </a:spcAft>
              <a:buNone/>
            </a:pPr>
            <a:r>
              <a:rPr lang="en" sz="1200" u="sng" dirty="0">
                <a:solidFill>
                  <a:schemeClr val="hlink"/>
                </a:solidFill>
                <a:hlinkClick r:id="rId3"/>
              </a:rPr>
              <a:t>perfectionism_is_getting_worse</a:t>
            </a:r>
            <a:endParaRPr sz="1200" dirty="0"/>
          </a:p>
          <a:p>
            <a:pPr marL="0" lvl="0" indent="0" algn="l" rtl="0">
              <a:lnSpc>
                <a:spcPct val="100000"/>
              </a:lnSpc>
              <a:spcBef>
                <a:spcPts val="1600"/>
              </a:spcBef>
              <a:spcAft>
                <a:spcPts val="0"/>
              </a:spcAft>
              <a:buNone/>
            </a:pPr>
            <a:r>
              <a:rPr lang="en" sz="1200" b="1" dirty="0"/>
              <a:t>Ted Talk on Connections During Quarantine:</a:t>
            </a:r>
            <a:endParaRPr sz="1200" b="1" dirty="0"/>
          </a:p>
          <a:p>
            <a:pPr marL="0" lvl="0" indent="0" algn="l" rtl="0">
              <a:lnSpc>
                <a:spcPct val="100000"/>
              </a:lnSpc>
              <a:spcBef>
                <a:spcPts val="1600"/>
              </a:spcBef>
              <a:spcAft>
                <a:spcPts val="0"/>
              </a:spcAft>
              <a:buNone/>
            </a:pPr>
            <a:r>
              <a:rPr lang="en" sz="1200" u="sng" dirty="0">
                <a:solidFill>
                  <a:schemeClr val="hlink"/>
                </a:solidFill>
                <a:hlinkClick r:id="rId4"/>
              </a:rPr>
              <a:t>Priya Parker: How to create meaningful connections while apart</a:t>
            </a:r>
            <a:endParaRPr sz="1200" dirty="0"/>
          </a:p>
          <a:p>
            <a:pPr marL="0" lvl="0" indent="0">
              <a:lnSpc>
                <a:spcPct val="100000"/>
              </a:lnSpc>
              <a:spcBef>
                <a:spcPts val="1600"/>
              </a:spcBef>
              <a:spcAft>
                <a:spcPts val="1600"/>
              </a:spcAft>
              <a:buNone/>
            </a:pPr>
            <a:r>
              <a:rPr lang="en-US" dirty="0">
                <a:hlinkClick r:id="rId5"/>
              </a:rPr>
              <a:t>https://</a:t>
            </a:r>
            <a:r>
              <a:rPr lang="en-US" dirty="0" smtClean="0">
                <a:hlinkClick r:id="rId5"/>
              </a:rPr>
              <a:t>lakikid.com/pages/ask-an-autism-mom-ep-55-preventing-caregiver-burnout</a:t>
            </a:r>
            <a:endParaRPr lang="en-US" dirty="0" smtClean="0"/>
          </a:p>
          <a:p>
            <a:pPr marL="0" lvl="0" indent="0">
              <a:lnSpc>
                <a:spcPct val="100000"/>
              </a:lnSpc>
              <a:spcBef>
                <a:spcPts val="1600"/>
              </a:spcBef>
              <a:spcAft>
                <a:spcPts val="1600"/>
              </a:spcAft>
              <a:buNone/>
            </a:pPr>
            <a:r>
              <a:rPr lang="en-US" dirty="0">
                <a:hlinkClick r:id="rId6"/>
              </a:rPr>
              <a:t>https://</a:t>
            </a:r>
            <a:r>
              <a:rPr lang="en-US" dirty="0" smtClean="0">
                <a:hlinkClick r:id="rId6"/>
              </a:rPr>
              <a:t>www.youtube.com/watch?v=sLLxbTZEh6E</a:t>
            </a:r>
            <a:endParaRPr lang="en-US" dirty="0" smtClean="0"/>
          </a:p>
          <a:p>
            <a:pPr marL="0" lvl="0" indent="0">
              <a:lnSpc>
                <a:spcPct val="100000"/>
              </a:lnSpc>
              <a:spcBef>
                <a:spcPts val="1600"/>
              </a:spcBef>
              <a:spcAft>
                <a:spcPts val="160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700"/>
              <a:t>Other resources</a:t>
            </a:r>
            <a:endParaRPr sz="4700"/>
          </a:p>
        </p:txBody>
      </p:sp>
      <p:sp>
        <p:nvSpPr>
          <p:cNvPr id="225" name="Google Shape;225;p3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t>Books:</a:t>
            </a:r>
            <a:endParaRPr sz="1200" b="1"/>
          </a:p>
          <a:p>
            <a:pPr marL="0" lvl="0" indent="0" algn="l" rtl="0">
              <a:lnSpc>
                <a:spcPct val="100000"/>
              </a:lnSpc>
              <a:spcBef>
                <a:spcPts val="1600"/>
              </a:spcBef>
              <a:spcAft>
                <a:spcPts val="0"/>
              </a:spcAft>
              <a:buNone/>
            </a:pPr>
            <a:r>
              <a:rPr lang="en" sz="1200"/>
              <a:t>Nataly Kogan, </a:t>
            </a:r>
            <a:r>
              <a:rPr lang="en" sz="1200" i="1"/>
              <a:t>Happier Now</a:t>
            </a:r>
            <a:endParaRPr sz="1200" i="1"/>
          </a:p>
          <a:p>
            <a:pPr marL="0" lvl="0" indent="0" algn="l" rtl="0">
              <a:lnSpc>
                <a:spcPct val="100000"/>
              </a:lnSpc>
              <a:spcBef>
                <a:spcPts val="1600"/>
              </a:spcBef>
              <a:spcAft>
                <a:spcPts val="0"/>
              </a:spcAft>
              <a:buNone/>
            </a:pPr>
            <a:r>
              <a:rPr lang="en" sz="1200"/>
              <a:t>Rick Hanson, </a:t>
            </a:r>
            <a:r>
              <a:rPr lang="en" sz="1200" i="1"/>
              <a:t>Hardwiring Happiness: The New Brain Science of Contentment, Calm, and</a:t>
            </a:r>
            <a:endParaRPr sz="1200" i="1"/>
          </a:p>
          <a:p>
            <a:pPr marL="0" lvl="0" indent="0" algn="l" rtl="0">
              <a:lnSpc>
                <a:spcPct val="100000"/>
              </a:lnSpc>
              <a:spcBef>
                <a:spcPts val="1600"/>
              </a:spcBef>
              <a:spcAft>
                <a:spcPts val="0"/>
              </a:spcAft>
              <a:buNone/>
            </a:pPr>
            <a:r>
              <a:rPr lang="en" sz="1200" i="1"/>
              <a:t>Confidence</a:t>
            </a:r>
            <a:endParaRPr sz="1200" i="1"/>
          </a:p>
          <a:p>
            <a:pPr marL="0" lvl="0" indent="0" algn="l" rtl="0">
              <a:lnSpc>
                <a:spcPct val="100000"/>
              </a:lnSpc>
              <a:spcBef>
                <a:spcPts val="1600"/>
              </a:spcBef>
              <a:spcAft>
                <a:spcPts val="0"/>
              </a:spcAft>
              <a:buNone/>
            </a:pPr>
            <a:r>
              <a:rPr lang="en" sz="1200"/>
              <a:t>Lori Gottlieb, </a:t>
            </a:r>
            <a:r>
              <a:rPr lang="en" sz="1200" i="1"/>
              <a:t>Maybe You Should Talk to Someone: A Therapist, HER Therapist, and Our</a:t>
            </a:r>
            <a:endParaRPr sz="1200" i="1"/>
          </a:p>
          <a:p>
            <a:pPr marL="0" lvl="0" indent="0" algn="l" rtl="0">
              <a:lnSpc>
                <a:spcPct val="100000"/>
              </a:lnSpc>
              <a:spcBef>
                <a:spcPts val="1600"/>
              </a:spcBef>
              <a:spcAft>
                <a:spcPts val="0"/>
              </a:spcAft>
              <a:buNone/>
            </a:pPr>
            <a:r>
              <a:rPr lang="en" sz="1200" i="1"/>
              <a:t>Lives Revealed</a:t>
            </a:r>
            <a:endParaRPr sz="1200" i="1"/>
          </a:p>
          <a:p>
            <a:pPr marL="0" lvl="0" indent="0" algn="l" rtl="0">
              <a:lnSpc>
                <a:spcPct val="100000"/>
              </a:lnSpc>
              <a:spcBef>
                <a:spcPts val="1600"/>
              </a:spcBef>
              <a:spcAft>
                <a:spcPts val="0"/>
              </a:spcAft>
              <a:buNone/>
            </a:pPr>
            <a:r>
              <a:rPr lang="en" sz="1200"/>
              <a:t>Jen Sincero, </a:t>
            </a:r>
            <a:r>
              <a:rPr lang="en" sz="1200" i="1"/>
              <a:t>You Are a Badass: How to Stop Doubting Your Greatness and Start Living an</a:t>
            </a:r>
            <a:endParaRPr sz="1200" i="1"/>
          </a:p>
          <a:p>
            <a:pPr marL="0" lvl="0" indent="0" algn="l" rtl="0">
              <a:lnSpc>
                <a:spcPct val="100000"/>
              </a:lnSpc>
              <a:spcBef>
                <a:spcPts val="1600"/>
              </a:spcBef>
              <a:spcAft>
                <a:spcPts val="0"/>
              </a:spcAft>
              <a:buNone/>
            </a:pPr>
            <a:r>
              <a:rPr lang="en" sz="1200" i="1"/>
              <a:t>Awesome Life</a:t>
            </a:r>
            <a:endParaRPr sz="1200" i="1"/>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6746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dirty="0"/>
              <a:t>Let’s Meditate for a moment</a:t>
            </a:r>
            <a:endParaRPr sz="5000"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
        <p:nvSpPr>
          <p:cNvPr id="4" name="Rectangle 3"/>
          <p:cNvSpPr/>
          <p:nvPr/>
        </p:nvSpPr>
        <p:spPr>
          <a:xfrm>
            <a:off x="2520796" y="1008755"/>
            <a:ext cx="4102405" cy="523220"/>
          </a:xfrm>
          <a:prstGeom prst="rect">
            <a:avLst/>
          </a:prstGeom>
        </p:spPr>
        <p:txBody>
          <a:bodyPr wrap="none">
            <a:spAutoFit/>
          </a:bodyPr>
          <a:lstStyle/>
          <a:p>
            <a:r>
              <a:rPr lang="en-US" dirty="0">
                <a:hlinkClick r:id="rId4"/>
              </a:rPr>
              <a:t>https://</a:t>
            </a:r>
            <a:r>
              <a:rPr lang="en-US" dirty="0" smtClean="0">
                <a:hlinkClick r:id="rId4"/>
              </a:rPr>
              <a:t>www.youtube.com/watch?v=SEfs5TJZ6Nk</a:t>
            </a:r>
            <a:endParaRPr lang="en-US" dirty="0" smtClean="0"/>
          </a:p>
          <a:p>
            <a:endParaRPr lang="en-US" dirty="0"/>
          </a:p>
        </p:txBody>
      </p:sp>
      <p:pic>
        <p:nvPicPr>
          <p:cNvPr id="5" name="SEfs5TJZ6Nk"/>
          <p:cNvPicPr>
            <a:picLocks noRot="1" noChangeAspect="1"/>
          </p:cNvPicPr>
          <p:nvPr>
            <a:videoFile r:link="rId1"/>
          </p:nvPr>
        </p:nvPicPr>
        <p:blipFill>
          <a:blip r:embed="rId5"/>
          <a:stretch>
            <a:fillRect/>
          </a:stretch>
        </p:blipFill>
        <p:spPr>
          <a:xfrm>
            <a:off x="1555451" y="1531975"/>
            <a:ext cx="6113842" cy="343903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Link to printable resources</a:t>
            </a:r>
            <a:endParaRPr/>
          </a:p>
        </p:txBody>
      </p:sp>
      <p:sp>
        <p:nvSpPr>
          <p:cNvPr id="231" name="Google Shape;231;p3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Self Care Printable Resources</a:t>
            </a:r>
            <a:endParaRPr/>
          </a:p>
          <a:p>
            <a:pPr marL="0" lvl="0" indent="0" algn="ctr"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	</a:t>
            </a:r>
            <a:endParaRPr/>
          </a:p>
        </p:txBody>
      </p:sp>
      <p:sp>
        <p:nvSpPr>
          <p:cNvPr id="237" name="Google Shape;237;p4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00"/>
                </a:solidFill>
                <a:latin typeface="Verdana"/>
                <a:ea typeface="Verdana"/>
                <a:cs typeface="Verdana"/>
                <a:sym typeface="Verdana"/>
              </a:rPr>
              <a:t>Stacy Hurley, LCSW-C -- Howard County Autism Society</a:t>
            </a:r>
            <a:endParaRPr dirty="0">
              <a:solidFill>
                <a:srgbClr val="000000"/>
              </a:solidFill>
              <a:latin typeface="Verdana"/>
              <a:ea typeface="Verdana"/>
              <a:cs typeface="Verdana"/>
              <a:sym typeface="Verdana"/>
            </a:endParaRPr>
          </a:p>
          <a:p>
            <a:pPr marL="0" lvl="0" indent="0" algn="l" rtl="0">
              <a:spcBef>
                <a:spcPts val="1600"/>
              </a:spcBef>
              <a:spcAft>
                <a:spcPts val="0"/>
              </a:spcAft>
              <a:buNone/>
            </a:pPr>
            <a:r>
              <a:rPr lang="en" u="sng" dirty="0">
                <a:solidFill>
                  <a:srgbClr val="000000"/>
                </a:solidFill>
                <a:highlight>
                  <a:srgbClr val="FFFFFF"/>
                </a:highlight>
                <a:latin typeface="Verdana"/>
                <a:ea typeface="Verdana"/>
                <a:cs typeface="Verdana"/>
                <a:sym typeface="Verdana"/>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stacy.hurley@howard-autism.org</a:t>
            </a:r>
            <a:endParaRPr dirty="0">
              <a:solidFill>
                <a:srgbClr val="000000"/>
              </a:solidFill>
              <a:highlight>
                <a:srgbClr val="FFFFFF"/>
              </a:highlight>
              <a:latin typeface="Verdana"/>
              <a:ea typeface="Verdana"/>
              <a:cs typeface="Verdana"/>
              <a:sym typeface="Verdana"/>
            </a:endParaRPr>
          </a:p>
          <a:p>
            <a:pPr marL="0" lvl="0" indent="0" algn="l" rtl="0">
              <a:spcBef>
                <a:spcPts val="1600"/>
              </a:spcBef>
              <a:spcAft>
                <a:spcPts val="0"/>
              </a:spcAft>
              <a:buNone/>
            </a:pPr>
            <a:endParaRPr dirty="0">
              <a:solidFill>
                <a:srgbClr val="000000"/>
              </a:solidFill>
              <a:highlight>
                <a:srgbClr val="FFFFFF"/>
              </a:highlight>
              <a:latin typeface="Verdana"/>
              <a:ea typeface="Verdana"/>
              <a:cs typeface="Verdana"/>
              <a:sym typeface="Verdana"/>
            </a:endParaRPr>
          </a:p>
          <a:p>
            <a:pPr marL="0" lvl="0" indent="0" algn="l" rtl="0">
              <a:spcBef>
                <a:spcPts val="400"/>
              </a:spcBef>
              <a:spcAft>
                <a:spcPts val="1600"/>
              </a:spcAft>
              <a:buNone/>
            </a:pPr>
            <a:endParaRPr sz="14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11700" y="-8270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900"/>
              <a:t>Order of topics</a:t>
            </a:r>
            <a:endParaRPr sz="4900"/>
          </a:p>
        </p:txBody>
      </p:sp>
      <p:pic>
        <p:nvPicPr>
          <p:cNvPr id="77" name="Google Shape;77;p16"/>
          <p:cNvPicPr preferRelativeResize="0"/>
          <p:nvPr/>
        </p:nvPicPr>
        <p:blipFill>
          <a:blip r:embed="rId3">
            <a:alphaModFix/>
          </a:blip>
          <a:stretch>
            <a:fillRect/>
          </a:stretch>
        </p:blipFill>
        <p:spPr>
          <a:xfrm>
            <a:off x="5872213" y="107750"/>
            <a:ext cx="3333161" cy="3340200"/>
          </a:xfrm>
          <a:prstGeom prst="rect">
            <a:avLst/>
          </a:prstGeom>
          <a:noFill/>
          <a:ln>
            <a:noFill/>
          </a:ln>
        </p:spPr>
      </p:pic>
      <p:sp>
        <p:nvSpPr>
          <p:cNvPr id="78" name="Google Shape;78;p16"/>
          <p:cNvSpPr txBox="1">
            <a:spLocks noGrp="1"/>
          </p:cNvSpPr>
          <p:nvPr>
            <p:ph type="body" idx="4294967295"/>
          </p:nvPr>
        </p:nvSpPr>
        <p:spPr>
          <a:xfrm>
            <a:off x="311700" y="10762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dirty="0">
                <a:solidFill>
                  <a:srgbClr val="000000"/>
                </a:solidFill>
              </a:rPr>
              <a:t>I</a:t>
            </a:r>
            <a:r>
              <a:rPr lang="en" sz="2100" dirty="0">
                <a:solidFill>
                  <a:srgbClr val="000000"/>
                </a:solidFill>
              </a:rPr>
              <a:t>ntroduction</a:t>
            </a:r>
            <a:endParaRPr sz="2100" dirty="0">
              <a:solidFill>
                <a:srgbClr val="000000"/>
              </a:solidFill>
            </a:endParaRPr>
          </a:p>
          <a:p>
            <a:pPr marL="457200" lvl="0" indent="-361950" algn="l" rtl="0">
              <a:spcBef>
                <a:spcPts val="0"/>
              </a:spcBef>
              <a:spcAft>
                <a:spcPts val="0"/>
              </a:spcAft>
              <a:buClr>
                <a:srgbClr val="000000"/>
              </a:buClr>
              <a:buSzPts val="2100"/>
              <a:buChar char="●"/>
            </a:pPr>
            <a:r>
              <a:rPr lang="en" sz="2100" dirty="0">
                <a:solidFill>
                  <a:srgbClr val="000000"/>
                </a:solidFill>
              </a:rPr>
              <a:t>Identifying stressful triggers</a:t>
            </a:r>
            <a:endParaRPr sz="2100" dirty="0">
              <a:solidFill>
                <a:srgbClr val="000000"/>
              </a:solidFill>
            </a:endParaRPr>
          </a:p>
          <a:p>
            <a:pPr marL="457200" lvl="0" indent="-361950" algn="l" rtl="0">
              <a:spcBef>
                <a:spcPts val="0"/>
              </a:spcBef>
              <a:spcAft>
                <a:spcPts val="0"/>
              </a:spcAft>
              <a:buClr>
                <a:srgbClr val="000000"/>
              </a:buClr>
              <a:buSzPts val="2100"/>
              <a:buChar char="●"/>
            </a:pPr>
            <a:r>
              <a:rPr lang="en" sz="2100" dirty="0" smtClean="0">
                <a:solidFill>
                  <a:srgbClr val="000000"/>
                </a:solidFill>
              </a:rPr>
              <a:t>Self-care </a:t>
            </a:r>
            <a:r>
              <a:rPr lang="en" sz="2100" dirty="0">
                <a:solidFill>
                  <a:srgbClr val="000000"/>
                </a:solidFill>
              </a:rPr>
              <a:t>considerations</a:t>
            </a:r>
            <a:endParaRPr sz="2100" dirty="0">
              <a:solidFill>
                <a:srgbClr val="000000"/>
              </a:solidFill>
            </a:endParaRPr>
          </a:p>
          <a:p>
            <a:pPr marL="457200" lvl="0" indent="-361950" algn="l" rtl="0">
              <a:spcBef>
                <a:spcPts val="0"/>
              </a:spcBef>
              <a:spcAft>
                <a:spcPts val="0"/>
              </a:spcAft>
              <a:buClr>
                <a:srgbClr val="000000"/>
              </a:buClr>
              <a:buSzPts val="2100"/>
              <a:buChar char="●"/>
            </a:pPr>
            <a:r>
              <a:rPr lang="en-US" sz="2100" dirty="0" smtClean="0">
                <a:solidFill>
                  <a:srgbClr val="000000"/>
                </a:solidFill>
              </a:rPr>
              <a:t>Compassion Fatigue</a:t>
            </a:r>
          </a:p>
          <a:p>
            <a:pPr marL="457200" lvl="0" indent="-361950" algn="l" rtl="0">
              <a:spcBef>
                <a:spcPts val="0"/>
              </a:spcBef>
              <a:spcAft>
                <a:spcPts val="0"/>
              </a:spcAft>
              <a:buClr>
                <a:srgbClr val="000000"/>
              </a:buClr>
              <a:buSzPts val="2100"/>
              <a:buChar char="●"/>
            </a:pPr>
            <a:r>
              <a:rPr lang="en-US" sz="2100" dirty="0" smtClean="0">
                <a:solidFill>
                  <a:srgbClr val="000000"/>
                </a:solidFill>
              </a:rPr>
              <a:t>What is your Love Language?</a:t>
            </a:r>
            <a:endParaRPr sz="1400" dirty="0">
              <a:solidFill>
                <a:srgbClr val="000000"/>
              </a:solidFill>
            </a:endParaRPr>
          </a:p>
          <a:p>
            <a:pPr marL="457200" lvl="0" indent="-361950" algn="l" rtl="0">
              <a:spcBef>
                <a:spcPts val="0"/>
              </a:spcBef>
              <a:spcAft>
                <a:spcPts val="0"/>
              </a:spcAft>
              <a:buClr>
                <a:srgbClr val="000000"/>
              </a:buClr>
              <a:buSzPts val="2100"/>
              <a:buChar char="●"/>
            </a:pPr>
            <a:r>
              <a:rPr lang="en" sz="2100" dirty="0">
                <a:solidFill>
                  <a:srgbClr val="000000"/>
                </a:solidFill>
              </a:rPr>
              <a:t>Takeaways</a:t>
            </a:r>
            <a:endParaRPr sz="2100" dirty="0">
              <a:solidFill>
                <a:srgbClr val="000000"/>
              </a:solidFill>
            </a:endParaRPr>
          </a:p>
          <a:p>
            <a:pPr marL="457200" lvl="0" indent="-361950" algn="l" rtl="0">
              <a:spcBef>
                <a:spcPts val="0"/>
              </a:spcBef>
              <a:spcAft>
                <a:spcPts val="0"/>
              </a:spcAft>
              <a:buClr>
                <a:srgbClr val="000000"/>
              </a:buClr>
              <a:buSzPts val="2100"/>
              <a:buChar char="●"/>
            </a:pPr>
            <a:r>
              <a:rPr lang="en" sz="2100" dirty="0">
                <a:solidFill>
                  <a:srgbClr val="000000"/>
                </a:solidFill>
              </a:rPr>
              <a:t>Questions &amp; Feedback</a:t>
            </a:r>
            <a:endParaRPr sz="2100" dirty="0">
              <a:solidFill>
                <a:srgbClr val="000000"/>
              </a:solidFill>
            </a:endParaRPr>
          </a:p>
          <a:p>
            <a:pPr marL="457200" lvl="0" indent="-361950" algn="l" rtl="0">
              <a:spcBef>
                <a:spcPts val="0"/>
              </a:spcBef>
              <a:spcAft>
                <a:spcPts val="0"/>
              </a:spcAft>
              <a:buClr>
                <a:srgbClr val="000000"/>
              </a:buClr>
              <a:buSzPts val="2100"/>
              <a:buChar char="●"/>
            </a:pPr>
            <a:r>
              <a:rPr lang="en" sz="2100" dirty="0">
                <a:solidFill>
                  <a:srgbClr val="000000"/>
                </a:solidFill>
              </a:rPr>
              <a:t>Check out the Resources!</a:t>
            </a:r>
            <a:endParaRPr sz="2100" dirty="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800" b="1">
                <a:solidFill>
                  <a:schemeClr val="accent1"/>
                </a:solidFill>
                <a:latin typeface="Amatic SC"/>
                <a:ea typeface="Amatic SC"/>
                <a:cs typeface="Amatic SC"/>
                <a:sym typeface="Amatic SC"/>
              </a:rPr>
              <a:t>What are your stressors?</a:t>
            </a:r>
            <a:endParaRPr sz="4400"/>
          </a:p>
        </p:txBody>
      </p:sp>
      <p:pic>
        <p:nvPicPr>
          <p:cNvPr id="84" name="Google Shape;84;p17"/>
          <p:cNvPicPr preferRelativeResize="0"/>
          <p:nvPr/>
        </p:nvPicPr>
        <p:blipFill>
          <a:blip r:embed="rId3">
            <a:alphaModFix/>
          </a:blip>
          <a:stretch>
            <a:fillRect/>
          </a:stretch>
        </p:blipFill>
        <p:spPr>
          <a:xfrm>
            <a:off x="2517000" y="-188275"/>
            <a:ext cx="3755250" cy="3606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ctrTitle"/>
          </p:nvPr>
        </p:nvSpPr>
        <p:spPr>
          <a:xfrm>
            <a:off x="311700" y="-8270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t>Identifying stressful triggers </a:t>
            </a:r>
            <a:endParaRPr sz="5000"/>
          </a:p>
        </p:txBody>
      </p:sp>
      <p:graphicFrame>
        <p:nvGraphicFramePr>
          <p:cNvPr id="90" name="Google Shape;90;p18"/>
          <p:cNvGraphicFramePr/>
          <p:nvPr/>
        </p:nvGraphicFramePr>
        <p:xfrm>
          <a:off x="311675" y="996900"/>
          <a:ext cx="8520625" cy="3017580"/>
        </p:xfrm>
        <a:graphic>
          <a:graphicData uri="http://schemas.openxmlformats.org/drawingml/2006/table">
            <a:tbl>
              <a:tblPr>
                <a:noFill/>
                <a:tableStyleId>{06AC32D9-6619-4F30-9B66-98DA9A106F28}</a:tableStyleId>
              </a:tblPr>
              <a:tblGrid>
                <a:gridCol w="2761625"/>
                <a:gridCol w="2932825"/>
                <a:gridCol w="2826175"/>
              </a:tblGrid>
              <a:tr h="218025">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Work</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lvl="0" indent="0" algn="l" rtl="0">
                        <a:spcBef>
                          <a:spcPts val="0"/>
                        </a:spcBef>
                        <a:spcAft>
                          <a:spcPts val="0"/>
                        </a:spcAft>
                        <a:buClr>
                          <a:srgbClr val="EAEAEA"/>
                        </a:buClr>
                        <a:buSzPts val="1800"/>
                        <a:buFont typeface="Verdana"/>
                        <a:buNone/>
                      </a:pPr>
                      <a:r>
                        <a:rPr lang="en" sz="1800" b="1">
                          <a:latin typeface="Verdana"/>
                          <a:ea typeface="Verdana"/>
                          <a:cs typeface="Verdana"/>
                          <a:sym typeface="Verdana"/>
                        </a:rPr>
                        <a:t>Childcare</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Legal matters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r h="218025">
                <a:tc>
                  <a:txBody>
                    <a:bodyPr/>
                    <a:lstStyle/>
                    <a:p>
                      <a:pPr marL="0" lvl="0" indent="0" algn="l" rtl="0">
                        <a:spcBef>
                          <a:spcPts val="0"/>
                        </a:spcBef>
                        <a:spcAft>
                          <a:spcPts val="0"/>
                        </a:spcAft>
                        <a:buClr>
                          <a:srgbClr val="EAEAEA"/>
                        </a:buClr>
                        <a:buSzPts val="1800"/>
                        <a:buFont typeface="Verdana"/>
                        <a:buNone/>
                      </a:pPr>
                      <a:r>
                        <a:rPr lang="en" sz="1800" b="1">
                          <a:latin typeface="Verdana"/>
                          <a:ea typeface="Verdana"/>
                          <a:cs typeface="Verdana"/>
                          <a:sym typeface="Verdana"/>
                        </a:rPr>
                        <a:t>Finances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Relationships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Mental health</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r h="218025">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Physical health</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Schedule</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Amount of free time</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r h="381175">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Trauma</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Food Security</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Spiritual/Religious issues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r h="381175">
                <a:tc>
                  <a:txBody>
                    <a:bodyPr/>
                    <a:lstStyle/>
                    <a:p>
                      <a:pPr marL="0" lvl="0" indent="0" algn="l" rtl="0">
                        <a:spcBef>
                          <a:spcPts val="0"/>
                        </a:spcBef>
                        <a:spcAft>
                          <a:spcPts val="0"/>
                        </a:spcAft>
                        <a:buNone/>
                      </a:pPr>
                      <a:r>
                        <a:rPr lang="en" sz="1800" b="1">
                          <a:latin typeface="Verdana"/>
                          <a:ea typeface="Verdana"/>
                          <a:cs typeface="Verdana"/>
                          <a:sym typeface="Verdana"/>
                        </a:rPr>
                        <a:t>Helping with child’s schooling</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lvl="0" indent="0" algn="l" rtl="0">
                        <a:spcBef>
                          <a:spcPts val="0"/>
                        </a:spcBef>
                        <a:spcAft>
                          <a:spcPts val="0"/>
                        </a:spcAft>
                        <a:buClr>
                          <a:srgbClr val="EAEAEA"/>
                        </a:buClr>
                        <a:buSzPts val="1800"/>
                        <a:buFont typeface="Verdana"/>
                        <a:buNone/>
                      </a:pPr>
                      <a:r>
                        <a:rPr lang="en" sz="1800" b="1">
                          <a:latin typeface="Verdana"/>
                          <a:ea typeface="Verdana"/>
                          <a:cs typeface="Verdana"/>
                          <a:sym typeface="Verdana"/>
                        </a:rPr>
                        <a:t>Attitudes/thoughts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i="0" u="none" strike="noStrike" cap="none">
                          <a:latin typeface="Verdana"/>
                          <a:ea typeface="Verdana"/>
                          <a:cs typeface="Verdana"/>
                          <a:sym typeface="Verdana"/>
                        </a:rPr>
                        <a:t>Career decisions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r h="381175">
                <a:tc>
                  <a:txBody>
                    <a:bodyPr/>
                    <a:lstStyle/>
                    <a:p>
                      <a:pPr marL="0" lvl="0" indent="0" algn="l" rtl="0">
                        <a:spcBef>
                          <a:spcPts val="0"/>
                        </a:spcBef>
                        <a:spcAft>
                          <a:spcPts val="0"/>
                        </a:spcAft>
                        <a:buClr>
                          <a:srgbClr val="EAEAEA"/>
                        </a:buClr>
                        <a:buSzPts val="1800"/>
                        <a:buFont typeface="Verdana"/>
                        <a:buNone/>
                      </a:pPr>
                      <a:r>
                        <a:rPr lang="en" sz="1800" b="1">
                          <a:latin typeface="Verdana"/>
                          <a:ea typeface="Verdana"/>
                          <a:cs typeface="Verdana"/>
                          <a:sym typeface="Verdana"/>
                        </a:rPr>
                        <a:t>Health of family</a:t>
                      </a:r>
                      <a:endParaRPr sz="1800" b="1">
                        <a:latin typeface="Verdana"/>
                        <a:ea typeface="Verdana"/>
                        <a:cs typeface="Verdana"/>
                        <a:sym typeface="Verdana"/>
                      </a:endParaRPr>
                    </a:p>
                    <a:p>
                      <a:pPr marL="0" lvl="0" indent="0" algn="l" rtl="0">
                        <a:spcBef>
                          <a:spcPts val="0"/>
                        </a:spcBef>
                        <a:spcAft>
                          <a:spcPts val="0"/>
                        </a:spcAft>
                        <a:buNone/>
                      </a:pP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lvl="0" indent="0" algn="l" rtl="0">
                        <a:spcBef>
                          <a:spcPts val="0"/>
                        </a:spcBef>
                        <a:spcAft>
                          <a:spcPts val="0"/>
                        </a:spcAft>
                        <a:buClr>
                          <a:srgbClr val="EAEAEA"/>
                        </a:buClr>
                        <a:buSzPts val="1800"/>
                        <a:buFont typeface="Verdana"/>
                        <a:buNone/>
                      </a:pPr>
                      <a:r>
                        <a:rPr lang="en" sz="1800" b="1">
                          <a:latin typeface="Verdana"/>
                          <a:ea typeface="Verdana"/>
                          <a:cs typeface="Verdana"/>
                          <a:sym typeface="Verdana"/>
                        </a:rPr>
                        <a:t>Housing</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EAEAEA"/>
                        </a:buClr>
                        <a:buSzPts val="1800"/>
                        <a:buFont typeface="Verdana"/>
                        <a:buNone/>
                      </a:pPr>
                      <a:r>
                        <a:rPr lang="en" sz="1800" b="1">
                          <a:latin typeface="Verdana"/>
                          <a:ea typeface="Verdana"/>
                          <a:cs typeface="Verdana"/>
                          <a:sym typeface="Verdana"/>
                        </a:rPr>
                        <a:t>Life changes</a:t>
                      </a:r>
                      <a:endParaRPr sz="1800" b="1">
                        <a:latin typeface="Verdana"/>
                        <a:ea typeface="Verdana"/>
                        <a:cs typeface="Verdana"/>
                        <a:sym typeface="Verdana"/>
                      </a:endParaRPr>
                    </a:p>
                  </a:txBody>
                  <a:tcPr marL="91450" marR="91450" marT="45725" marB="45725">
                    <a:lnL w="28575" cap="flat" cmpd="sng">
                      <a:solidFill>
                        <a:srgbClr val="EAEAEA"/>
                      </a:solidFill>
                      <a:prstDash val="solid"/>
                      <a:round/>
                      <a:headEnd type="none" w="sm" len="sm"/>
                      <a:tailEnd type="none" w="sm" len="sm"/>
                    </a:lnL>
                    <a:lnR w="28575" cap="flat" cmpd="sng">
                      <a:solidFill>
                        <a:srgbClr val="EAEAEA"/>
                      </a:solidFill>
                      <a:prstDash val="solid"/>
                      <a:round/>
                      <a:headEnd type="none" w="sm" len="sm"/>
                      <a:tailEnd type="none" w="sm" len="sm"/>
                    </a:lnR>
                    <a:lnT w="28575" cap="flat" cmpd="sng">
                      <a:solidFill>
                        <a:srgbClr val="EAEAEA"/>
                      </a:solidFill>
                      <a:prstDash val="solid"/>
                      <a:round/>
                      <a:headEnd type="none" w="sm" len="sm"/>
                      <a:tailEnd type="none" w="sm" len="sm"/>
                    </a:lnT>
                    <a:lnB w="28575" cap="flat" cmpd="sng">
                      <a:solidFill>
                        <a:srgbClr val="EAEAEA"/>
                      </a:solidFill>
                      <a:prstDash val="solid"/>
                      <a:round/>
                      <a:headEnd type="none" w="sm" len="sm"/>
                      <a:tailEnd type="none" w="sm" len="sm"/>
                    </a:lnB>
                  </a:tcPr>
                </a:tc>
              </a:tr>
            </a:tbl>
          </a:graphicData>
        </a:graphic>
      </p:graphicFrame>
      <p:sp>
        <p:nvSpPr>
          <p:cNvPr id="91" name="Google Shape;91;p18"/>
          <p:cNvSpPr txBox="1"/>
          <p:nvPr/>
        </p:nvSpPr>
        <p:spPr>
          <a:xfrm>
            <a:off x="1876337" y="4203872"/>
            <a:ext cx="5391300" cy="48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800" b="1" dirty="0">
                <a:latin typeface="Amatic SC"/>
                <a:ea typeface="Amatic SC"/>
                <a:cs typeface="Amatic SC"/>
                <a:sym typeface="Amatic SC"/>
              </a:rPr>
              <a:t>What else?!</a:t>
            </a:r>
            <a:endParaRPr sz="3800" b="1" dirty="0">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body" idx="4294967295"/>
          </p:nvPr>
        </p:nvSpPr>
        <p:spPr>
          <a:xfrm>
            <a:off x="311700" y="109850"/>
            <a:ext cx="8520600" cy="485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a:solidFill>
                  <a:srgbClr val="000000"/>
                </a:solidFill>
              </a:rPr>
              <a:t>What does self-care mean to you?</a:t>
            </a:r>
            <a:endParaRPr sz="3300">
              <a:solidFill>
                <a:srgbClr val="000000"/>
              </a:solidFill>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ctr" rtl="0">
              <a:spcBef>
                <a:spcPts val="1600"/>
              </a:spcBef>
              <a:spcAft>
                <a:spcPts val="1600"/>
              </a:spcAft>
              <a:buNone/>
            </a:pPr>
            <a:r>
              <a:rPr lang="en" sz="3300">
                <a:solidFill>
                  <a:srgbClr val="000000"/>
                </a:solidFill>
              </a:rPr>
              <a:t>How do you go about doing it?</a:t>
            </a:r>
            <a:endParaRPr sz="3300">
              <a:solidFill>
                <a:srgbClr val="000000"/>
              </a:solidFill>
            </a:endParaRPr>
          </a:p>
        </p:txBody>
      </p:sp>
      <p:pic>
        <p:nvPicPr>
          <p:cNvPr id="111" name="Google Shape;111;p21"/>
          <p:cNvPicPr preferRelativeResize="0"/>
          <p:nvPr/>
        </p:nvPicPr>
        <p:blipFill>
          <a:blip r:embed="rId3">
            <a:alphaModFix/>
          </a:blip>
          <a:stretch>
            <a:fillRect/>
          </a:stretch>
        </p:blipFill>
        <p:spPr>
          <a:xfrm>
            <a:off x="3108323" y="1000823"/>
            <a:ext cx="3390200" cy="2981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2" descr="Self Care breaks the myth that self care is a wine party, Netflix binge, or pedicure social. Self care is what's needed for your well-being and should always leave you with more energy and feelings of revitalization. Often, the activities that are described as self-care leave you more depleted and with less energy. This talk will break the myth and discuss the 4 components of self care that will support your overall wellness; &#10;-nourishing foods, &#10;-stillness &amp; movement,&#10;-time in nature, and &#10;-self expression.&#10;About Susannah:&#10;-Susannah raced Sprint Kayaks on the USA National Kayak Team for almost 10 years, racing at 5 World Championships and competing at Olympic Trials in 2004 and 2008. She retired in 2008. -10 years working for Lululemon Athletica, opening &amp; renovating multiple stores across the country, hiring and training hundreds of employees, as well as implementing innovative community outreach. She did this as a working mom and did not practice self care through either of those experiences and learned the impact of not taking care of herself. She currently lives on Hilton Head Island and is a full-time mom, Doula, essential oil enthusiast as well as creating online personal development programs to support moms with their goals and self care rituals. Susannah Joy Winters is a HypnoBirthing Educator, Essential Oil Advocate, Mom &amp; Wife, with 10 year’s experience working for Lululemon Athletica in management, leadership development, and community outreach. A former member of the USA National Kayak Team and 2x Olympic trials competitor, Susannah enjoys practicing yoga daily, and makes delicious green smoothies. This talk was given at a TEDx event using the TED conference format but independently organized by a local community. Learn more at https://www.ted.com/tedx" title="Self Care: What It Really Is | Susannah Winters | TEDxHiltonHeadWomen">
            <a:hlinkClick r:id="rId3"/>
          </p:cNvPr>
          <p:cNvPicPr preferRelativeResize="0"/>
          <p:nvPr/>
        </p:nvPicPr>
        <p:blipFill>
          <a:blip r:embed="rId4">
            <a:alphaModFix/>
          </a:blip>
          <a:stretch>
            <a:fillRect/>
          </a:stretch>
        </p:blipFill>
        <p:spPr>
          <a:xfrm>
            <a:off x="4260300" y="1274150"/>
            <a:ext cx="4572000" cy="3429000"/>
          </a:xfrm>
          <a:prstGeom prst="rect">
            <a:avLst/>
          </a:prstGeom>
          <a:noFill/>
          <a:ln>
            <a:noFill/>
          </a:ln>
        </p:spPr>
      </p:pic>
      <p:sp>
        <p:nvSpPr>
          <p:cNvPr id="117" name="Google Shape;117;p22"/>
          <p:cNvSpPr txBox="1"/>
          <p:nvPr/>
        </p:nvSpPr>
        <p:spPr>
          <a:xfrm>
            <a:off x="289625" y="1168525"/>
            <a:ext cx="3765300" cy="374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a:latin typeface="Source Code Pro"/>
                <a:ea typeface="Source Code Pro"/>
                <a:cs typeface="Source Code Pro"/>
                <a:sym typeface="Source Code Pro"/>
              </a:rPr>
              <a:t>Self-care is important to maintaining a healthy relationship with yourself. It means doing things to take care of our minds, bodies, and souls by engaging in activities that promote well-being and reduce stress. Doing so enhances our ability to live fully, vibrantly, and effectively. The practice of self-care also reminds both you and others that your needs are valid and a priority.</a:t>
            </a:r>
            <a:endParaRPr sz="2000" b="1">
              <a:latin typeface="Source Code Pro"/>
              <a:ea typeface="Source Code Pro"/>
              <a:cs typeface="Source Code Pro"/>
              <a:sym typeface="Source Code Pro"/>
            </a:endParaRPr>
          </a:p>
        </p:txBody>
      </p:sp>
      <p:sp>
        <p:nvSpPr>
          <p:cNvPr id="118" name="Google Shape;118;p22"/>
          <p:cNvSpPr txBox="1"/>
          <p:nvPr/>
        </p:nvSpPr>
        <p:spPr>
          <a:xfrm>
            <a:off x="0" y="0"/>
            <a:ext cx="9144000" cy="108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100" b="1">
                <a:solidFill>
                  <a:schemeClr val="accent1"/>
                </a:solidFill>
                <a:latin typeface="Amatic SC"/>
                <a:ea typeface="Amatic SC"/>
                <a:cs typeface="Amatic SC"/>
                <a:sym typeface="Amatic SC"/>
              </a:rPr>
              <a:t>So what is self-care?</a:t>
            </a:r>
            <a:endParaRPr sz="5100" b="1">
              <a:solidFill>
                <a:schemeClr val="accent1"/>
              </a:solidFill>
              <a:latin typeface="Amatic SC"/>
              <a:ea typeface="Amatic SC"/>
              <a:cs typeface="Amatic SC"/>
              <a:sym typeface="Amatic S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1512600" y="-496975"/>
            <a:ext cx="6286200" cy="17103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1600"/>
              </a:spcAft>
              <a:buNone/>
            </a:pPr>
            <a:r>
              <a:rPr lang="en" sz="4800"/>
              <a:t>So How do I practice self-care?</a:t>
            </a:r>
            <a:endParaRPr sz="4800"/>
          </a:p>
        </p:txBody>
      </p:sp>
      <p:sp>
        <p:nvSpPr>
          <p:cNvPr id="124" name="Google Shape;124;p23"/>
          <p:cNvSpPr txBox="1">
            <a:spLocks noGrp="1"/>
          </p:cNvSpPr>
          <p:nvPr>
            <p:ph type="body" idx="2"/>
          </p:nvPr>
        </p:nvSpPr>
        <p:spPr>
          <a:xfrm>
            <a:off x="509425" y="1338250"/>
            <a:ext cx="3837000" cy="36951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endParaRPr sz="12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Focus on the positive.</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Acknowledge what you have accomplished.</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Continue family rituals.</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Give yourself time to adjust.</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Make time for your friends.</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Explore creative interests outside of autism.</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Get involved with the autism community!</a:t>
            </a:r>
            <a:endParaRPr sz="1400" b="1">
              <a:solidFill>
                <a:srgbClr val="272F37"/>
              </a:solidFill>
              <a:highlight>
                <a:srgbClr val="FFFFFF"/>
              </a:highlight>
              <a:latin typeface="Arial"/>
              <a:ea typeface="Arial"/>
              <a:cs typeface="Arial"/>
              <a:sym typeface="Arial"/>
            </a:endParaRPr>
          </a:p>
          <a:p>
            <a:pPr marL="457200" lvl="0" indent="-317500" algn="l" rtl="0">
              <a:lnSpc>
                <a:spcPct val="100000"/>
              </a:lnSpc>
              <a:spcBef>
                <a:spcPts val="1600"/>
              </a:spcBef>
              <a:spcAft>
                <a:spcPts val="0"/>
              </a:spcAft>
              <a:buClr>
                <a:srgbClr val="272F37"/>
              </a:buClr>
              <a:buSzPts val="1400"/>
              <a:buFont typeface="Arial"/>
              <a:buChar char="●"/>
            </a:pPr>
            <a:r>
              <a:rPr lang="en" sz="1400" b="1">
                <a:solidFill>
                  <a:srgbClr val="272F37"/>
                </a:solidFill>
                <a:highlight>
                  <a:srgbClr val="FFFFFF"/>
                </a:highlight>
                <a:latin typeface="Arial"/>
                <a:ea typeface="Arial"/>
                <a:cs typeface="Arial"/>
                <a:sym typeface="Arial"/>
              </a:rPr>
              <a:t>Respite Care</a:t>
            </a:r>
            <a:endParaRPr sz="1400" b="1">
              <a:solidFill>
                <a:srgbClr val="272F37"/>
              </a:solidFill>
              <a:highlight>
                <a:srgbClr val="FFFFFF"/>
              </a:highlight>
              <a:latin typeface="Arial"/>
              <a:ea typeface="Arial"/>
              <a:cs typeface="Arial"/>
              <a:sym typeface="Arial"/>
            </a:endParaRPr>
          </a:p>
          <a:p>
            <a:pPr marL="0" lvl="0" indent="0" algn="l" rtl="0">
              <a:lnSpc>
                <a:spcPct val="100000"/>
              </a:lnSpc>
              <a:spcBef>
                <a:spcPts val="1600"/>
              </a:spcBef>
              <a:spcAft>
                <a:spcPts val="0"/>
              </a:spcAft>
              <a:buNone/>
            </a:pPr>
            <a:r>
              <a:rPr lang="en" sz="1400" b="1">
                <a:solidFill>
                  <a:srgbClr val="272F37"/>
                </a:solidFill>
                <a:highlight>
                  <a:srgbClr val="FFFFFF"/>
                </a:highlight>
                <a:latin typeface="Arial"/>
                <a:ea typeface="Arial"/>
                <a:cs typeface="Arial"/>
                <a:sym typeface="Arial"/>
              </a:rPr>
              <a:t>*Adapted from Autismspeaks.org</a:t>
            </a:r>
            <a:endParaRPr sz="1400" b="1">
              <a:solidFill>
                <a:srgbClr val="272F37"/>
              </a:solidFill>
              <a:highlight>
                <a:srgbClr val="FFFFFF"/>
              </a:highlight>
              <a:latin typeface="Arial"/>
              <a:ea typeface="Arial"/>
              <a:cs typeface="Arial"/>
              <a:sym typeface="Arial"/>
            </a:endParaRPr>
          </a:p>
          <a:p>
            <a:pPr marL="0" lvl="0" indent="0" algn="l" rtl="0">
              <a:spcBef>
                <a:spcPts val="1600"/>
              </a:spcBef>
              <a:spcAft>
                <a:spcPts val="1600"/>
              </a:spcAft>
              <a:buNone/>
            </a:pPr>
            <a:endParaRPr/>
          </a:p>
        </p:txBody>
      </p:sp>
      <p:pic>
        <p:nvPicPr>
          <p:cNvPr id="125" name="Google Shape;125;p23"/>
          <p:cNvPicPr preferRelativeResize="0"/>
          <p:nvPr/>
        </p:nvPicPr>
        <p:blipFill>
          <a:blip r:embed="rId3">
            <a:alphaModFix/>
          </a:blip>
          <a:stretch>
            <a:fillRect/>
          </a:stretch>
        </p:blipFill>
        <p:spPr>
          <a:xfrm>
            <a:off x="5031000" y="968950"/>
            <a:ext cx="3801301" cy="3801301"/>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2251</Words>
  <Application>Microsoft Office PowerPoint</Application>
  <PresentationFormat>On-screen Show (16:9)</PresentationFormat>
  <Paragraphs>225</Paragraphs>
  <Slides>31</Slides>
  <Notes>26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Times New Roman</vt:lpstr>
      <vt:lpstr>Roboto</vt:lpstr>
      <vt:lpstr>Arial</vt:lpstr>
      <vt:lpstr>Georgia</vt:lpstr>
      <vt:lpstr>Source Code Pro</vt:lpstr>
      <vt:lpstr>Amatic SC</vt:lpstr>
      <vt:lpstr>Verdana</vt:lpstr>
      <vt:lpstr>Playfair Display</vt:lpstr>
      <vt:lpstr>Beach Day</vt:lpstr>
      <vt:lpstr>November General Family Support Group November 18, 2020 Self-Care for the Caregiver of an  Autistic Family Member     (Discussing Compassion Fatigue and the 5 Love Languages)</vt:lpstr>
      <vt:lpstr>PowerPoint Presentation</vt:lpstr>
      <vt:lpstr>Let’s Meditate for a moment</vt:lpstr>
      <vt:lpstr>Order of topics</vt:lpstr>
      <vt:lpstr>PowerPoint Presentation</vt:lpstr>
      <vt:lpstr>Identifying stressful triggers </vt:lpstr>
      <vt:lpstr>PowerPoint Presentation</vt:lpstr>
      <vt:lpstr>PowerPoint Presentation</vt:lpstr>
      <vt:lpstr>So How do I practice self-care?</vt:lpstr>
      <vt:lpstr>PowerPoint Presentation</vt:lpstr>
      <vt:lpstr>PowerPoint Presentation</vt:lpstr>
      <vt:lpstr>EXAMPLES OF DISTRACTION ACTIVITIES </vt:lpstr>
      <vt:lpstr>PowerPoint Presentation</vt:lpstr>
      <vt:lpstr>Do you have a self care plan?</vt:lpstr>
      <vt:lpstr>Develop your self-care plan</vt:lpstr>
      <vt:lpstr>PowerPoint Presentation</vt:lpstr>
      <vt:lpstr>PowerPoint Presentation</vt:lpstr>
      <vt:lpstr>Let’s play a game!</vt:lpstr>
      <vt:lpstr>What is your love language?</vt:lpstr>
      <vt:lpstr>What is Compassion fatigue?</vt:lpstr>
      <vt:lpstr>What is Compassion fatigue?</vt:lpstr>
      <vt:lpstr>PowerPoint Presentation</vt:lpstr>
      <vt:lpstr>PowerPoint Presentation</vt:lpstr>
      <vt:lpstr>Citations &amp; Resources</vt:lpstr>
      <vt:lpstr>Citations &amp; Resources Cont’d</vt:lpstr>
      <vt:lpstr>HCAS resources</vt:lpstr>
      <vt:lpstr>Video Resources</vt:lpstr>
      <vt:lpstr>Video resources (cont’d)</vt:lpstr>
      <vt:lpstr>Other resources</vt:lpstr>
      <vt:lpstr>Link to printable resources</vt:lpstr>
      <vt:lpstr>Contact information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November General Family Support Group November 18, 2020 Self-Care for the Caregiver of an Autistic Family Member     (Discussing Compassion Fatigue and the 5 Love Languages)</dc:title>
  <dc:creator>Hurley, Stacy L</dc:creator>
  <cp:lastModifiedBy>Hurley, Stacy L</cp:lastModifiedBy>
  <cp:revision>10</cp:revision>
  <dcterms:modified xsi:type="dcterms:W3CDTF">2020-11-19T00:09:04Z</dcterms:modified>
</cp:coreProperties>
</file>