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4" r:id="rId3"/>
    <p:sldId id="269" r:id="rId4"/>
    <p:sldId id="259" r:id="rId5"/>
    <p:sldId id="275" r:id="rId6"/>
    <p:sldId id="270" r:id="rId7"/>
    <p:sldId id="272" r:id="rId8"/>
    <p:sldId id="296" r:id="rId9"/>
    <p:sldId id="276" r:id="rId10"/>
    <p:sldId id="258" r:id="rId11"/>
    <p:sldId id="273" r:id="rId12"/>
    <p:sldId id="262" r:id="rId13"/>
    <p:sldId id="285" r:id="rId14"/>
    <p:sldId id="277" r:id="rId15"/>
    <p:sldId id="278" r:id="rId16"/>
    <p:sldId id="279" r:id="rId17"/>
    <p:sldId id="280" r:id="rId18"/>
    <p:sldId id="281" r:id="rId19"/>
    <p:sldId id="282" r:id="rId20"/>
    <p:sldId id="287" r:id="rId21"/>
    <p:sldId id="286" r:id="rId22"/>
    <p:sldId id="288" r:id="rId23"/>
    <p:sldId id="290" r:id="rId24"/>
    <p:sldId id="289" r:id="rId25"/>
    <p:sldId id="291" r:id="rId26"/>
    <p:sldId id="292" r:id="rId27"/>
    <p:sldId id="294" r:id="rId28"/>
    <p:sldId id="293" r:id="rId29"/>
    <p:sldId id="283" r:id="rId30"/>
    <p:sldId id="284" r:id="rId31"/>
    <p:sldId id="263" r:id="rId32"/>
    <p:sldId id="264" r:id="rId3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0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0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41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4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49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7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6/8/2017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6/8/2017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228600"/>
            <a:ext cx="11582400" cy="2209800"/>
          </a:xfrm>
        </p:spPr>
        <p:txBody>
          <a:bodyPr/>
          <a:lstStyle/>
          <a:p>
            <a:pPr algn="ctr"/>
            <a:r>
              <a:rPr lang="en-US" b="1" dirty="0"/>
              <a:t>Low Intensity Support Services- </a:t>
            </a:r>
            <a:r>
              <a:rPr lang="en-US" sz="6000" b="1" dirty="0"/>
              <a:t>LISS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12" y="2590800"/>
            <a:ext cx="10210800" cy="38100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Penn-Mar Human Services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310 Old Freeland Road Freeland, MD 21053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877-282-8202 (phone)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410-357-4767 (fax)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liss@penn-mar.org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4876800"/>
            <a:ext cx="9144000" cy="1295401"/>
          </a:xfrm>
        </p:spPr>
        <p:txBody>
          <a:bodyPr/>
          <a:lstStyle/>
          <a:p>
            <a:pPr algn="ctr"/>
            <a:r>
              <a:rPr lang="en-US" sz="3600" dirty="0"/>
              <a:t>You will be informed via mail whether you were selected or not selected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</a:t>
            </a:r>
            <a:r>
              <a:rPr lang="en-US" sz="2800" dirty="0"/>
              <a:t>if you are not selected, please submit an random selection application for next round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212" y="762000"/>
            <a:ext cx="8229600" cy="17526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Random Selection Occurs: </a:t>
            </a:r>
          </a:p>
          <a:p>
            <a:pPr algn="ctr"/>
            <a:endParaRPr lang="en-US" sz="4000" dirty="0"/>
          </a:p>
          <a:p>
            <a:pPr algn="ctr"/>
            <a:r>
              <a:rPr lang="en-US" sz="7200" b="1" dirty="0"/>
              <a:t>July 15, 2017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Ineligible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1676400"/>
            <a:ext cx="9601200" cy="4343400"/>
          </a:xfrm>
        </p:spPr>
        <p:txBody>
          <a:bodyPr/>
          <a:lstStyle/>
          <a:p>
            <a:pPr lvl="1"/>
            <a:r>
              <a:rPr lang="en-US" dirty="0"/>
              <a:t>All experimental or treatments prohibited by the Health Occupations Licensing Boards and the State and federal entities are excluded services</a:t>
            </a:r>
          </a:p>
          <a:p>
            <a:pPr lvl="1"/>
            <a:r>
              <a:rPr lang="en-US" dirty="0"/>
              <a:t>Cash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Gift cards</a:t>
            </a:r>
          </a:p>
          <a:p>
            <a:pPr lvl="1"/>
            <a:r>
              <a:rPr lang="en-US" dirty="0"/>
              <a:t>Presents, such as birthday or Christmas</a:t>
            </a:r>
          </a:p>
          <a:p>
            <a:pPr lvl="1"/>
            <a:r>
              <a:rPr lang="en-US" dirty="0"/>
              <a:t>Toys except those recommended for specific therapeutic purposes</a:t>
            </a:r>
          </a:p>
          <a:p>
            <a:pPr lvl="1"/>
            <a:r>
              <a:rPr lang="en-US" dirty="0"/>
              <a:t>Vacations, even if sponsored by a special needs vendor</a:t>
            </a:r>
          </a:p>
          <a:p>
            <a:pPr lvl="1"/>
            <a:r>
              <a:rPr lang="en-US" dirty="0"/>
              <a:t>Vehicle related items and services such as gas, tires, registrations, parking tickets, insurance, repairs, vehicle purchases, emissions, and fines.</a:t>
            </a:r>
          </a:p>
          <a:p>
            <a:pPr lvl="1"/>
            <a:r>
              <a:rPr lang="en-US" dirty="0"/>
              <a:t>Housing assistance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685800"/>
          </a:xfrm>
        </p:spPr>
        <p:txBody>
          <a:bodyPr>
            <a:normAutofit/>
          </a:bodyPr>
          <a:lstStyle/>
          <a:p>
            <a:r>
              <a:rPr lang="en-US" sz="4000" dirty="0"/>
              <a:t>Eligible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212" y="1371600"/>
            <a:ext cx="100584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Adaptive/Specialized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Assistive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Attendant care/Personal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Camp (youth &amp; adult)</a:t>
            </a:r>
          </a:p>
          <a:p>
            <a:pPr lvl="1"/>
            <a:r>
              <a:rPr lang="en-US" sz="2000" i="1" dirty="0"/>
              <a:t>Requires certification by DHMH, </a:t>
            </a:r>
            <a:r>
              <a:rPr lang="en-US" sz="2000" b="1" i="1" dirty="0"/>
              <a:t>OR </a:t>
            </a:r>
            <a:r>
              <a:rPr lang="en-US" sz="2000" i="1" dirty="0"/>
              <a:t>Accreditation by MSDE (such as a school or childcare), </a:t>
            </a:r>
            <a:r>
              <a:rPr lang="en-US" sz="2000" b="1" i="1" dirty="0"/>
              <a:t>OR</a:t>
            </a:r>
            <a:r>
              <a:rPr lang="en-US" sz="2000" i="1" dirty="0"/>
              <a:t> American Camping Association Certification, </a:t>
            </a:r>
            <a:r>
              <a:rPr lang="en-US" sz="2000" b="1" i="1" dirty="0"/>
              <a:t>OR</a:t>
            </a:r>
            <a:r>
              <a:rPr lang="en-US" sz="2000" i="1" dirty="0"/>
              <a:t> approval by DDA or other state entity.</a:t>
            </a:r>
          </a:p>
          <a:p>
            <a:pPr lvl="1"/>
            <a:r>
              <a:rPr lang="en-US" sz="2000" i="1" dirty="0"/>
              <a:t>If therapeutic a letter of recommendation and proof of licensure for the person providing/overseeing the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Integration Services (including Recreation)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Crisis Intervention and Follow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Daycare (adult) or Childcare (Child)</a:t>
            </a:r>
          </a:p>
          <a:p>
            <a:pPr lvl="1"/>
            <a:r>
              <a:rPr lang="en-US" sz="2000" i="1" dirty="0"/>
              <a:t>Requires License/Certification</a:t>
            </a:r>
          </a:p>
          <a:p>
            <a:pPr lvl="1"/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dirty="0"/>
              <a:t>Eligible Services Continued..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3814" y="1676400"/>
            <a:ext cx="1005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Employment-related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Housing Adaptations</a:t>
            </a:r>
          </a:p>
          <a:p>
            <a:pPr lvl="1"/>
            <a:r>
              <a:rPr lang="en-US" sz="2000" i="1" dirty="0"/>
              <a:t>Requires proof of home ownership and licensure by the Dept. of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Identification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Respite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and support for self-advocacy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Transportation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Tuition for post secondary academic and vocational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Tutoring for post secondary academic and vocational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services to maximize independence, productivity, and integration within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4233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76200"/>
            <a:ext cx="9601200" cy="1143000"/>
          </a:xfrm>
        </p:spPr>
        <p:txBody>
          <a:bodyPr/>
          <a:lstStyle/>
          <a:p>
            <a:r>
              <a:rPr lang="en-US" dirty="0"/>
              <a:t>Eligible Services Continued..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7612" y="1371600"/>
            <a:ext cx="99060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Dietician and Nutritionist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 and Family Counseling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Medical equipment purchase, rental, and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Therapeutic Services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Services listed above require the following documentation</a:t>
            </a:r>
          </a:p>
          <a:p>
            <a:pPr lvl="1"/>
            <a:r>
              <a:rPr lang="en-US" sz="2000" i="1" dirty="0"/>
              <a:t>Required Documents</a:t>
            </a:r>
          </a:p>
          <a:p>
            <a:pPr lvl="2"/>
            <a:r>
              <a:rPr lang="en-US" i="1" dirty="0"/>
              <a:t>Require a letter of recommendation </a:t>
            </a:r>
          </a:p>
          <a:p>
            <a:pPr lvl="2"/>
            <a:r>
              <a:rPr lang="en-US" i="1" dirty="0"/>
              <a:t>Proof of insurance coverage (Denial letter, EOB, Coverage Summary)</a:t>
            </a:r>
          </a:p>
          <a:p>
            <a:pPr lvl="3"/>
            <a:r>
              <a:rPr lang="en-US" sz="1600" i="1" dirty="0"/>
              <a:t>Choosing to use an out of network provider may not allow LISS to cover the service</a:t>
            </a:r>
          </a:p>
          <a:p>
            <a:pPr lvl="2"/>
            <a:r>
              <a:rPr lang="en-US" i="1" dirty="0"/>
              <a:t>Service must be provided by a Maryland Licensed Professional</a:t>
            </a:r>
          </a:p>
          <a:p>
            <a:pPr lvl="3"/>
            <a:r>
              <a:rPr lang="en-US" sz="1600" i="1" dirty="0"/>
              <a:t>Exception to the licensing requirement is:</a:t>
            </a:r>
          </a:p>
          <a:p>
            <a:pPr lvl="4"/>
            <a:r>
              <a:rPr lang="en-US" sz="1600" i="1" dirty="0"/>
              <a:t>Music Therapy- Certification by the American Music Therapy Association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Documentation</a:t>
            </a:r>
            <a:br>
              <a:rPr lang="en-US" sz="4800" dirty="0"/>
            </a:br>
            <a:r>
              <a:rPr lang="en-US" sz="2700" dirty="0"/>
              <a:t>(You will send this information in </a:t>
            </a:r>
            <a:r>
              <a:rPr lang="en-US" sz="2700" u="sng" dirty="0"/>
              <a:t>after </a:t>
            </a:r>
            <a:r>
              <a:rPr lang="en-US" sz="2700" dirty="0"/>
              <a:t>you are selected)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22414" y="1663700"/>
            <a:ext cx="922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Proof of Disability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Proof of Maryland Residency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Proof of Identity</a:t>
            </a:r>
          </a:p>
          <a:p>
            <a:endParaRPr lang="en-US" sz="2800" dirty="0"/>
          </a:p>
          <a:p>
            <a:endParaRPr lang="en-US" sz="2800" i="1" dirty="0"/>
          </a:p>
          <a:p>
            <a:r>
              <a:rPr lang="en-US" sz="2800" i="1" dirty="0"/>
              <a:t>* We need this information each time you are selected *</a:t>
            </a:r>
          </a:p>
        </p:txBody>
      </p:sp>
    </p:spTree>
    <p:extLst>
      <p:ext uri="{BB962C8B-B14F-4D97-AF65-F5344CB8AC3E}">
        <p14:creationId xmlns:p14="http://schemas.microsoft.com/office/powerpoint/2010/main" val="41161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533400"/>
            <a:ext cx="990600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Proof of Disability </a:t>
            </a:r>
            <a:br>
              <a:rPr lang="en-US" sz="3600" dirty="0"/>
            </a:br>
            <a:r>
              <a:rPr lang="en-US" sz="2700" i="1" dirty="0"/>
              <a:t>please submit at least one of the following: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79513" y="1752600"/>
            <a:ext cx="998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letter or evaluation from a licensed professional, on Business letterhead, identifying disability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 </a:t>
            </a:r>
            <a:r>
              <a:rPr lang="en-US" sz="2000" u="sng" dirty="0"/>
              <a:t>APPROVED</a:t>
            </a:r>
            <a:r>
              <a:rPr lang="en-US" sz="2000" dirty="0"/>
              <a:t> IEP/or a draft IEP with the previous year’s approved IEP. (The entire IEP is not required. However, if the diagnosis is non-specific in nature i.e. “other health impairments,” and “Developmental delay” etc. the entire IEP and other documented proof of applicant’s diagnosis is required)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 DHMH letter identifying the determination of developmental disability or ‘Supports Only’ status</a:t>
            </a:r>
          </a:p>
        </p:txBody>
      </p:sp>
    </p:spTree>
    <p:extLst>
      <p:ext uri="{BB962C8B-B14F-4D97-AF65-F5344CB8AC3E}">
        <p14:creationId xmlns:p14="http://schemas.microsoft.com/office/powerpoint/2010/main" val="17802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89012" y="533400"/>
            <a:ext cx="10134602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Proof of Maryland Residency</a:t>
            </a:r>
            <a:br>
              <a:rPr lang="en-US" dirty="0"/>
            </a:br>
            <a:r>
              <a:rPr lang="en-US" sz="2700" i="1" dirty="0"/>
              <a:t>The following documentation, dated within the last 12 months, is acceptable for proof of residence.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49326" y="1859853"/>
            <a:ext cx="1021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current IEP (demographic page only) or current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following information containing parent’s, is acceptable for applicants under age 18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 current household utility statement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Drivers License or identification card issued by Maryland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 current lease agreement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 current bank or credit card statement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 mortgage statement or proof of home ownership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6715">
            <a:off x="692221" y="4766883"/>
            <a:ext cx="2283775" cy="1712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7119">
            <a:off x="9472358" y="3396884"/>
            <a:ext cx="2444708" cy="29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11811000" cy="12954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* If your most current address is listed on the Current IEP and so is your child’s disability you can use the IEP as proof of disability and proof of residency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12" y="1066800"/>
            <a:ext cx="6741583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47011" y="4255532"/>
            <a:ext cx="1712383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(Autism, Learning Specific)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3812" y="2133600"/>
            <a:ext cx="14440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95906" y="4357696"/>
            <a:ext cx="1285461" cy="26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Proof of Identity</a:t>
            </a:r>
            <a:br>
              <a:rPr lang="en-US" dirty="0"/>
            </a:br>
            <a:r>
              <a:rPr lang="en-US" sz="2700" i="1" dirty="0"/>
              <a:t>Must contain the applicant’s first, middle and last name without the use of initials or nicknames. 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65212" y="2511767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valid social security card issued by the U.S social security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legal birth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valid passport issued by the U.S Department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current drivers license or identification card issued by Maryland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valid Military dependent identification card issued by the U.S Department of Defense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valid Green Card or Student Visa, issued by the U.S Citizenship and Immigration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5221">
            <a:off x="377956" y="4567476"/>
            <a:ext cx="2327906" cy="1404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2539">
            <a:off x="10123302" y="1417855"/>
            <a:ext cx="1614548" cy="2185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0772">
            <a:off x="7311791" y="4449819"/>
            <a:ext cx="2663747" cy="22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352" y="920759"/>
            <a:ext cx="4510842" cy="348684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Meet the </a:t>
            </a:r>
            <a:br>
              <a:rPr lang="en-US" sz="4800" dirty="0"/>
            </a:br>
            <a:r>
              <a:rPr lang="en-US" sz="4800" dirty="0"/>
              <a:t>Penn-Mar LISS </a:t>
            </a:r>
            <a:br>
              <a:rPr lang="en-US" sz="4800" dirty="0"/>
            </a:br>
            <a:r>
              <a:rPr lang="en-US" sz="4800" dirty="0"/>
              <a:t>Staff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1899920"/>
            <a:ext cx="1313519" cy="1371600"/>
          </a:xfrm>
          <a:prstGeom prst="rect">
            <a:avLst/>
          </a:prstGeom>
        </p:spPr>
      </p:pic>
      <p:pic>
        <p:nvPicPr>
          <p:cNvPr id="7" name="Picture 6" descr="C:\Users\Maria\AppData\Local\Microsoft\Windows\INetCacheContent.Word\0708151813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2999" y="4925338"/>
            <a:ext cx="159511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9312" y="647700"/>
            <a:ext cx="1727200" cy="1295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3271520"/>
            <a:ext cx="46466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0612" y="1028304"/>
            <a:ext cx="31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Vicky Petrucci- </a:t>
            </a:r>
            <a:r>
              <a:rPr lang="en-US" sz="1600" dirty="0"/>
              <a:t>LISS Assistant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2680" y="2401054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Thea Beamesderfer – </a:t>
            </a:r>
            <a:r>
              <a:rPr lang="en-US" sz="1600" dirty="0"/>
              <a:t>LISS Coordinator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6346" y="4085630"/>
            <a:ext cx="439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Maria Hofmann- LISS Assistant Manager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60141" y="545838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Jes Blais- LISS Manager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46" y="3271520"/>
            <a:ext cx="1409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133600"/>
            <a:ext cx="9144000" cy="2819400"/>
          </a:xfrm>
        </p:spPr>
        <p:txBody>
          <a:bodyPr/>
          <a:lstStyle/>
          <a:p>
            <a:pPr algn="ctr"/>
            <a:r>
              <a:rPr lang="en-US" dirty="0"/>
              <a:t>EXAMPLES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33400"/>
            <a:ext cx="9601200" cy="1143000"/>
          </a:xfrm>
        </p:spPr>
        <p:txBody>
          <a:bodyPr/>
          <a:lstStyle/>
          <a:p>
            <a:r>
              <a:rPr lang="en-US" dirty="0"/>
              <a:t>If you are thinking of requesting : </a:t>
            </a:r>
            <a:br>
              <a:rPr lang="en-US" dirty="0"/>
            </a:br>
            <a:r>
              <a:rPr lang="en-US" dirty="0"/>
              <a:t>           Respite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you will need :</a:t>
            </a:r>
          </a:p>
          <a:p>
            <a:pPr lvl="1"/>
            <a:r>
              <a:rPr lang="en-US" sz="2800" dirty="0"/>
              <a:t>If you are using an independent contractor:</a:t>
            </a:r>
          </a:p>
          <a:p>
            <a:pPr lvl="2"/>
            <a:r>
              <a:rPr lang="en-US" sz="2400" dirty="0"/>
              <a:t> you will need W-9 for each independent contractor you are using for the respite</a:t>
            </a:r>
          </a:p>
          <a:p>
            <a:pPr lvl="2"/>
            <a:r>
              <a:rPr lang="en-US" sz="2400" dirty="0"/>
              <a:t>You will need to set a rate of pay- hourly or daily</a:t>
            </a:r>
          </a:p>
          <a:p>
            <a:pPr lvl="1"/>
            <a:r>
              <a:rPr lang="en-US" sz="2800" dirty="0"/>
              <a:t>If you are getting the respite through a agency:</a:t>
            </a:r>
          </a:p>
          <a:p>
            <a:pPr lvl="2"/>
            <a:r>
              <a:rPr lang="en-US" sz="2400" dirty="0"/>
              <a:t>You will need a W-9 from the agency </a:t>
            </a:r>
          </a:p>
          <a:p>
            <a:pPr lvl="2"/>
            <a:r>
              <a:rPr lang="en-US" sz="2400" dirty="0"/>
              <a:t>invoice showing dates of service, name of individual, and cost. </a:t>
            </a:r>
          </a:p>
          <a:p>
            <a:pPr marL="27908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65140"/>
            <a:ext cx="11353799" cy="67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90500"/>
            <a:ext cx="9601200" cy="1143000"/>
          </a:xfrm>
        </p:spPr>
        <p:txBody>
          <a:bodyPr/>
          <a:lstStyle/>
          <a:p>
            <a:r>
              <a:rPr lang="en-US" dirty="0"/>
              <a:t>If you are thinking of requesting : </a:t>
            </a:r>
            <a:br>
              <a:rPr lang="en-US" dirty="0"/>
            </a:br>
            <a:r>
              <a:rPr lang="en-US" dirty="0"/>
              <a:t>           Assistive Technology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5212" y="1504950"/>
            <a:ext cx="9601200" cy="11430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you will need :</a:t>
            </a:r>
          </a:p>
          <a:p>
            <a:pPr lvl="1"/>
            <a:r>
              <a:rPr lang="en-US" sz="2000" dirty="0"/>
              <a:t>Online shopping cart that shows all requested items including shipping and taxes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2591628"/>
            <a:ext cx="9009672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9947"/>
            <a:ext cx="10671935" cy="66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thinking of requesting : </a:t>
            </a:r>
            <a:br>
              <a:rPr lang="en-US" dirty="0"/>
            </a:br>
            <a:r>
              <a:rPr lang="en-US" dirty="0"/>
              <a:t>           Recreational Services- Swim Lessons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0012" y="2590800"/>
            <a:ext cx="9601200" cy="2514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you will need :</a:t>
            </a:r>
          </a:p>
          <a:p>
            <a:pPr lvl="1"/>
            <a:r>
              <a:rPr lang="en-US" sz="3200" dirty="0"/>
              <a:t>A W-9 from the vendor of your choosing</a:t>
            </a:r>
          </a:p>
          <a:p>
            <a:pPr lvl="1"/>
            <a:r>
              <a:rPr lang="en-US" sz="3200" dirty="0"/>
              <a:t>An invoice that includes individuals name, dates of service, and cost.  </a:t>
            </a:r>
          </a:p>
          <a:p>
            <a:pPr marL="279082" lvl="1" indent="0">
              <a:buFont typeface="Arial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10774"/>
            <a:ext cx="10146755" cy="6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9601200" cy="1143000"/>
          </a:xfrm>
        </p:spPr>
        <p:txBody>
          <a:bodyPr/>
          <a:lstStyle/>
          <a:p>
            <a:r>
              <a:rPr lang="en-US" dirty="0"/>
              <a:t>If you are thinking of requesting : </a:t>
            </a:r>
            <a:br>
              <a:rPr lang="en-US" dirty="0"/>
            </a:br>
            <a:r>
              <a:rPr lang="en-US" dirty="0"/>
              <a:t>           Medical Bill and Co-Pay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2" y="1981200"/>
            <a:ext cx="9601200" cy="37338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you will need :</a:t>
            </a:r>
          </a:p>
          <a:p>
            <a:pPr lvl="1"/>
            <a:r>
              <a:rPr lang="en-US" dirty="0"/>
              <a:t>Insurance coverage/non-coverage or explanation of benefits </a:t>
            </a:r>
          </a:p>
          <a:p>
            <a:pPr lvl="1"/>
            <a:r>
              <a:rPr lang="en-US" dirty="0"/>
              <a:t>Invoice showing dates of service, name and cost</a:t>
            </a:r>
          </a:p>
          <a:p>
            <a:pPr lvl="1"/>
            <a:r>
              <a:rPr lang="en-US" dirty="0"/>
              <a:t>Letter of recommendation for the services </a:t>
            </a:r>
          </a:p>
          <a:p>
            <a:pPr lvl="1"/>
            <a:r>
              <a:rPr lang="en-US" dirty="0"/>
              <a:t>W-9 for the company</a:t>
            </a:r>
          </a:p>
          <a:p>
            <a:pPr lvl="1"/>
            <a:r>
              <a:rPr lang="en-US" dirty="0"/>
              <a:t>If you are seeking reimbursement</a:t>
            </a:r>
          </a:p>
          <a:p>
            <a:pPr lvl="2"/>
            <a:r>
              <a:rPr lang="en-US" dirty="0"/>
              <a:t>You will need to provide proof of payment (canceled checks, credit card or bank statements)</a:t>
            </a:r>
          </a:p>
          <a:p>
            <a:pPr lvl="2"/>
            <a:r>
              <a:rPr lang="en-US" dirty="0"/>
              <a:t>An invoice that supports when the services were rendered to the individual.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47" y="63912"/>
            <a:ext cx="8766565" cy="66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dirty="0"/>
              <a:t>Documentation Continued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828800"/>
            <a:ext cx="1089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Proof of cost for requested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 invoice, quote, letter, or estimate for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Includes type of service being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Must have dates of service(s)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Services must be provided in the same fiscal year as application    (July 1 – June 30)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412" y="3657600"/>
            <a:ext cx="975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items procured online: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Print off of a shopping cart with item(s) requested and total cost (including taxes and shipping)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Not using a vendor which requires membership (such as Costco, BJ’s,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2" y="5365759"/>
            <a:ext cx="975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additional documentation which is required based on the service requested such as a letter of recommendation or insurance coverage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98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98870" y="228600"/>
            <a:ext cx="9601200" cy="1143000"/>
          </a:xfrm>
        </p:spPr>
        <p:txBody>
          <a:bodyPr/>
          <a:lstStyle/>
          <a:p>
            <a:r>
              <a:rPr lang="en-US" dirty="0"/>
              <a:t>What is LISS?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70012" y="990600"/>
            <a:ext cx="9906000" cy="56388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3200" dirty="0"/>
              <a:t>LISS is designed to improve an individual or family’s quality of life, increase or maintain independence, and participate in their communities.</a:t>
            </a:r>
          </a:p>
          <a:p>
            <a:r>
              <a:rPr lang="en-US" sz="3200" dirty="0"/>
              <a:t>LISS grants eligible applicants up to $2000.00 for identified services and items to support identified needs.  </a:t>
            </a:r>
          </a:p>
          <a:p>
            <a:r>
              <a:rPr lang="en-US" sz="3200" dirty="0"/>
              <a:t>The Developmental Disabilities Administration (DDA) distributes LISS funding twice during each fiscal year (July 1- June 30), in two rounds 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210802" cy="609600"/>
          </a:xfrm>
        </p:spPr>
        <p:txBody>
          <a:bodyPr/>
          <a:lstStyle/>
          <a:p>
            <a:r>
              <a:rPr lang="en-US" b="1" dirty="0"/>
              <a:t>How services/items are paid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0012" y="1295400"/>
            <a:ext cx="8946541" cy="5012027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Items</a:t>
            </a:r>
          </a:p>
          <a:p>
            <a:pPr lvl="1"/>
            <a:r>
              <a:rPr lang="en-US"/>
              <a:t>If item is to be purchased through a company, the company will be paid based on the invoice provided</a:t>
            </a:r>
          </a:p>
          <a:p>
            <a:pPr lvl="1"/>
            <a:r>
              <a:rPr lang="en-US"/>
              <a:t>If item is to be purchased online, the LISS agency will purchase the item online and have it shipped directly to the individual</a:t>
            </a:r>
          </a:p>
          <a:p>
            <a:pPr lvl="1"/>
            <a:endParaRPr lang="en-US"/>
          </a:p>
          <a:p>
            <a:r>
              <a:rPr lang="en-US"/>
              <a:t>Services</a:t>
            </a:r>
          </a:p>
          <a:p>
            <a:pPr lvl="1"/>
            <a:r>
              <a:rPr lang="en-US"/>
              <a:t>Service Providers (company or agency) is paid based on customary practices (how you would pay them for the service)</a:t>
            </a:r>
          </a:p>
          <a:p>
            <a:pPr lvl="1"/>
            <a:r>
              <a:rPr lang="en-US"/>
              <a:t>Unless reimbursement is requested, the service provider will be paid directly by the LISS agency</a:t>
            </a:r>
          </a:p>
          <a:p>
            <a:pPr lvl="1"/>
            <a:r>
              <a:rPr lang="en-US"/>
              <a:t>The service provider is responsible for keeping records on the services provided and providing these records to the LISS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212" y="1981200"/>
            <a:ext cx="8610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Questions? </a:t>
            </a:r>
          </a:p>
          <a:p>
            <a:pPr algn="ctr"/>
            <a:r>
              <a:rPr lang="en-US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Comments? </a:t>
            </a:r>
            <a:endParaRPr lang="en-US" sz="8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0" r="28610"/>
          <a:stretch>
            <a:fillRect/>
          </a:stretch>
        </p:blipFill>
        <p:spPr>
          <a:xfrm>
            <a:off x="5484812" y="914400"/>
            <a:ext cx="5867401" cy="51831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181895"/>
            <a:ext cx="4648200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412" y="1905000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28600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/>
              <a:t>How are individuals chosen for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DDA conducts a random selection to choose the applicants who may be eligible for funding. </a:t>
            </a:r>
          </a:p>
          <a:p>
            <a:r>
              <a:rPr lang="en-US" sz="3600" dirty="0"/>
              <a:t>Being selected does not guarantee approval. Once an applicant is selected the applicant and their requested service need to be determined eligible. </a:t>
            </a: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948" y="304800"/>
            <a:ext cx="9601200" cy="1143000"/>
          </a:xfrm>
        </p:spPr>
        <p:txBody>
          <a:bodyPr/>
          <a:lstStyle/>
          <a:p>
            <a:r>
              <a:rPr lang="en-US" dirty="0"/>
              <a:t>Who is eligible for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In order to be eligible for LISS the applicant must:</a:t>
            </a:r>
          </a:p>
          <a:p>
            <a:pPr lvl="1"/>
            <a:r>
              <a:rPr lang="en-US" sz="2800" dirty="0"/>
              <a:t>Be a Maryland Resident</a:t>
            </a:r>
          </a:p>
          <a:p>
            <a:pPr lvl="1"/>
            <a:r>
              <a:rPr lang="en-US" sz="2800" dirty="0"/>
              <a:t>Have a eligible diagnosis</a:t>
            </a:r>
          </a:p>
          <a:p>
            <a:pPr lvl="2"/>
            <a:r>
              <a:rPr lang="en-US" sz="2800" dirty="0"/>
              <a:t>An eligible individual is defined as:</a:t>
            </a:r>
          </a:p>
          <a:p>
            <a:pPr marL="800100" lvl="2" indent="0">
              <a:buNone/>
            </a:pPr>
            <a:r>
              <a:rPr lang="en-US" sz="2800" i="1" dirty="0"/>
              <a:t>An individual who is living in the home or the community and has a severe chronic disability that is attributable to a physical or mental impairment, other than the sole diagnosis of a mental illness, or to a combination of physical and mental impairments and is likely to continue indefinitely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81000"/>
            <a:ext cx="9601200" cy="1143000"/>
          </a:xfrm>
        </p:spPr>
        <p:txBody>
          <a:bodyPr/>
          <a:lstStyle/>
          <a:p>
            <a:r>
              <a:rPr lang="en-US" dirty="0"/>
              <a:t>Who is eligible for funding? </a:t>
            </a:r>
            <a:br>
              <a:rPr lang="en-US" dirty="0"/>
            </a:br>
            <a:r>
              <a:rPr lang="en-US" sz="2400" dirty="0"/>
              <a:t>Continued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46212" y="1510748"/>
            <a:ext cx="9601200" cy="4953000"/>
          </a:xfrm>
        </p:spPr>
        <p:txBody>
          <a:bodyPr>
            <a:normAutofit/>
          </a:bodyPr>
          <a:lstStyle/>
          <a:p>
            <a:r>
              <a:rPr lang="en-US" dirty="0"/>
              <a:t>If the individual is enrolled in a Medicaid Waiver at the time of random selection they are not eligible for LISS services.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Individuals receiving any services through DDA are not eligible for LISS with the exception of CCS ( Coordination of Community Services) </a:t>
            </a:r>
          </a:p>
          <a:p>
            <a:r>
              <a:rPr lang="en-US" dirty="0"/>
              <a:t>If you are receiving REM (Rare and Expensive Medical) , Model Waiver or Community First Choice (CFC) you are still eligible for LISS funding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5153212"/>
              </p:ext>
            </p:extLst>
          </p:nvPr>
        </p:nvGraphicFramePr>
        <p:xfrm>
          <a:off x="1903415" y="2590800"/>
          <a:ext cx="8839198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1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Examples of these waivers include: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Brain Injury Waiver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Older Adults</a:t>
                      </a:r>
                      <a:r>
                        <a:rPr lang="en-US" baseline="0" dirty="0"/>
                        <a:t> Waiver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Autism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Waiver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 Treatment Waiver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Medical Day Wavier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Community Pathways Waiver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6334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Living At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Home Waiver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360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dirty="0"/>
              <a:t>When can I apply?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42" y="1752600"/>
            <a:ext cx="10792169" cy="4191000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We are currently accepting application for Fiscal Year 2018 </a:t>
            </a:r>
          </a:p>
          <a:p>
            <a:pPr marL="279082" lvl="1" indent="0">
              <a:buNone/>
            </a:pPr>
            <a:r>
              <a:rPr lang="en-US" sz="2400" dirty="0"/>
              <a:t>	(July 1, 2017- June 30, 2018)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Applications must be submitted via mail or in person by June 30, 2017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 We are accepting random selection applications </a:t>
            </a:r>
            <a:r>
              <a:rPr lang="en-US" sz="2400" b="1" u="sng" dirty="0"/>
              <a:t>today</a:t>
            </a:r>
            <a:r>
              <a:rPr lang="en-US" sz="2400" dirty="0"/>
              <a:t> </a:t>
            </a:r>
          </a:p>
        </p:txBody>
      </p:sp>
      <p:sp>
        <p:nvSpPr>
          <p:cNvPr id="4" name="Star: 5 Points 3"/>
          <p:cNvSpPr/>
          <p:nvPr/>
        </p:nvSpPr>
        <p:spPr>
          <a:xfrm>
            <a:off x="1751012" y="4876800"/>
            <a:ext cx="505170" cy="434009"/>
          </a:xfrm>
          <a:prstGeom prst="star5">
            <a:avLst>
              <a:gd name="adj" fmla="val 2203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52400"/>
            <a:ext cx="9448800" cy="65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/>
          <a:lstStyle/>
          <a:p>
            <a:r>
              <a:rPr lang="en-US" dirty="0"/>
              <a:t>Where can I send my application?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9601200" cy="4191000"/>
          </a:xfrm>
        </p:spPr>
        <p:txBody>
          <a:bodyPr>
            <a:normAutofit/>
          </a:bodyPr>
          <a:lstStyle/>
          <a:p>
            <a:r>
              <a:rPr lang="en-US" b="1" dirty="0"/>
              <a:t>Penn Mar Human Services:  310 Old Freeland Road Freeland, Maryland 21053</a:t>
            </a:r>
          </a:p>
          <a:p>
            <a:pPr lvl="1"/>
            <a:r>
              <a:rPr lang="en-US" dirty="0"/>
              <a:t>Counties served include Allegany, Anne Arundel, Baltimore City, Baltimore County, Carroll, Frederick, Garrett, Harford, Howard and Washington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United Needs and Abilities:  688 East Main Street Salisbury, Maryland 21804</a:t>
            </a:r>
          </a:p>
          <a:p>
            <a:pPr lvl="1"/>
            <a:r>
              <a:rPr lang="en-US" dirty="0"/>
              <a:t>Counties served include Caroline, Cecil, Dorchester, Kent, Queen Anne’s, Somerset, Talbot, Wicomico, and Worcester.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Maryland Community Connection:  4401 Nicole Drive Lanham, Maryland 20706</a:t>
            </a:r>
          </a:p>
          <a:p>
            <a:pPr lvl="1"/>
            <a:r>
              <a:rPr lang="en-US" dirty="0"/>
              <a:t>Counties served include Calvert, Charles, Montgomery, Prince George’s, and St. Mary’s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6404</TotalTime>
  <Words>1488</Words>
  <Application>Microsoft Office PowerPoint</Application>
  <PresentationFormat>Custom</PresentationFormat>
  <Paragraphs>211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Algerian</vt:lpstr>
      <vt:lpstr>Arial</vt:lpstr>
      <vt:lpstr>Palatino Linotype</vt:lpstr>
      <vt:lpstr>Watercolor_16x9</vt:lpstr>
      <vt:lpstr>Low Intensity Support Services- LISS</vt:lpstr>
      <vt:lpstr>Meet the  Penn-Mar LISS  Staff</vt:lpstr>
      <vt:lpstr>What is LISS? </vt:lpstr>
      <vt:lpstr>How are individuals chosen for funding?</vt:lpstr>
      <vt:lpstr>Who is eligible for funding?</vt:lpstr>
      <vt:lpstr>Who is eligible for funding?  Continued </vt:lpstr>
      <vt:lpstr>When can I apply? </vt:lpstr>
      <vt:lpstr>PowerPoint Presentation</vt:lpstr>
      <vt:lpstr>Where can I send my application? </vt:lpstr>
      <vt:lpstr>You will be informed via mail whether you were selected or not selected   *if you are not selected, please submit an random selection application for next round </vt:lpstr>
      <vt:lpstr>Ineligible Services</vt:lpstr>
      <vt:lpstr>Eligible Services</vt:lpstr>
      <vt:lpstr>Eligible Services Continued..</vt:lpstr>
      <vt:lpstr>Eligible Services Continued..</vt:lpstr>
      <vt:lpstr>Documentation (You will send this information in after you are selected)</vt:lpstr>
      <vt:lpstr>Proof of Disability  please submit at least one of the following:</vt:lpstr>
      <vt:lpstr>Proof of Maryland Residency The following documentation, dated within the last 12 months, is acceptable for proof of residence. </vt:lpstr>
      <vt:lpstr>* If your most current address is listed on the Current IEP and so is your child’s disability you can use the IEP as proof of disability and proof of residency</vt:lpstr>
      <vt:lpstr>Proof of Identity Must contain the applicant’s first, middle and last name without the use of initials or nicknames. </vt:lpstr>
      <vt:lpstr>EXAMPLES </vt:lpstr>
      <vt:lpstr>If you are thinking of requesting :             Respite</vt:lpstr>
      <vt:lpstr>PowerPoint Presentation</vt:lpstr>
      <vt:lpstr>If you are thinking of requesting :             Assistive Technology </vt:lpstr>
      <vt:lpstr>PowerPoint Presentation</vt:lpstr>
      <vt:lpstr>If you are thinking of requesting :             Recreational Services- Swim Lessons</vt:lpstr>
      <vt:lpstr>PowerPoint Presentation</vt:lpstr>
      <vt:lpstr>If you are thinking of requesting :             Medical Bill and Co-Pay</vt:lpstr>
      <vt:lpstr>PowerPoint Presentation</vt:lpstr>
      <vt:lpstr>Documentation Continued</vt:lpstr>
      <vt:lpstr>How services/items are paid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Intensity Support Services- LISS</dc:title>
  <dc:creator>Maria Hofmann</dc:creator>
  <cp:lastModifiedBy>Maria Hofmann</cp:lastModifiedBy>
  <cp:revision>46</cp:revision>
  <cp:lastPrinted>2017-05-23T19:02:06Z</cp:lastPrinted>
  <dcterms:created xsi:type="dcterms:W3CDTF">2017-03-17T14:07:54Z</dcterms:created>
  <dcterms:modified xsi:type="dcterms:W3CDTF">2017-06-08T14:40:26Z</dcterms:modified>
</cp:coreProperties>
</file>